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9" r:id="rId4"/>
    <p:sldId id="258" r:id="rId5"/>
    <p:sldId id="266" r:id="rId6"/>
    <p:sldId id="268" r:id="rId7"/>
    <p:sldId id="262" r:id="rId8"/>
    <p:sldId id="270" r:id="rId9"/>
    <p:sldId id="276" r:id="rId10"/>
    <p:sldId id="269" r:id="rId11"/>
    <p:sldId id="263" r:id="rId12"/>
    <p:sldId id="271" r:id="rId13"/>
    <p:sldId id="272" r:id="rId14"/>
    <p:sldId id="273" r:id="rId15"/>
    <p:sldId id="274" r:id="rId16"/>
    <p:sldId id="279" r:id="rId17"/>
    <p:sldId id="275" r:id="rId18"/>
    <p:sldId id="281" r:id="rId19"/>
    <p:sldId id="280" r:id="rId20"/>
    <p:sldId id="277" r:id="rId21"/>
    <p:sldId id="264" r:id="rId22"/>
    <p:sldId id="260" r:id="rId23"/>
    <p:sldId id="261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1608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D9884-2320-7548-B66D-246759D2A796}" type="datetimeFigureOut">
              <a:rPr lang="en-US" smtClean="0"/>
              <a:t>4/1/12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9EB9A-2CCA-6C4B-AFFE-979B97647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206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07629-612C-0849-9F9A-8EA3F77071BC}" type="datetimeFigureOut">
              <a:rPr lang="en-US" smtClean="0"/>
              <a:t>4/1/12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B28AE-7944-B143-96E8-52F9B63F4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979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35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70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79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08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60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B28AE-7944-B143-96E8-52F9B63F464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60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C8A2-9829-A648-A0B4-FAD687C98D5E}" type="datetime1">
              <a:rPr lang="en-US" smtClean="0"/>
              <a:t>4/1/12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09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 b="0">
                <a:ln>
                  <a:solidFill>
                    <a:schemeClr val="accent4"/>
                  </a:solidFill>
                </a:ln>
                <a:solidFill>
                  <a:srgbClr val="8064A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3A79-1933-1840-9246-9C282580B3BE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45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780EC-9EAC-9C4B-BEA7-360395FA9EA1}" type="datetime1">
              <a:rPr lang="en-US" smtClean="0"/>
              <a:t>4/1/12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4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C089-73A5-8E40-884B-0651D7771C89}" type="datetime1">
              <a:rPr lang="en-US" smtClean="0"/>
              <a:t>4/1/12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0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C897-006C-6B43-AC8F-57355AA1CA45}" type="datetime1">
              <a:rPr lang="en-US" smtClean="0"/>
              <a:t>4/1/12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10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B446-6EA5-BA44-89C1-9583DC7714A7}" type="datetime1">
              <a:rPr lang="en-US" smtClean="0"/>
              <a:t>4/1/12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1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3703-9739-E242-99F3-81D26F78A116}" type="datetime1">
              <a:rPr lang="en-US" smtClean="0"/>
              <a:t>4/1/12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CBFC-EFE5-2342-9700-8201990C2455}" type="datetime1">
              <a:rPr lang="en-US" smtClean="0"/>
              <a:t>4/1/12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8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5779-722B-8444-AF1A-4DD7A11C6F0A}" type="datetime1">
              <a:rPr lang="en-US" smtClean="0"/>
              <a:t>4/1/12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3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9E0FF-343C-EE40-ADB1-F4A1874B64E8}" type="datetime1">
              <a:rPr lang="en-US" smtClean="0"/>
              <a:t>4/1/12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5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AC632-D754-1D43-B81F-C7CF7A103468}" type="datetime1">
              <a:rPr lang="en-US" smtClean="0"/>
              <a:t>4/1/12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FAE7-8028-9548-8102-A54330BB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8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6BF90-2725-3E43-8F7A-2EAA2748B31B}" type="datetime1">
              <a:rPr lang="en-US" smtClean="0"/>
              <a:t>4/1/12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Anish Das Sarma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6FAE7-8028-9548-8102-A54330BBA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9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E13E3"/>
                </a:solidFill>
              </a:rPr>
              <a:t>Fuzzy Joins using </a:t>
            </a:r>
            <a:r>
              <a:rPr lang="en-US" dirty="0" err="1" smtClean="0">
                <a:solidFill>
                  <a:srgbClr val="7E13E3"/>
                </a:solidFill>
              </a:rPr>
              <a:t>MapReduce</a:t>
            </a:r>
            <a:r>
              <a:rPr lang="en-US" dirty="0" smtClean="0">
                <a:solidFill>
                  <a:srgbClr val="7E13E3"/>
                </a:solidFill>
              </a:rPr>
              <a:t/>
            </a:r>
            <a:br>
              <a:rPr lang="en-US" dirty="0" smtClean="0">
                <a:solidFill>
                  <a:srgbClr val="7E13E3"/>
                </a:solidFill>
              </a:rPr>
            </a:br>
            <a:r>
              <a:rPr lang="en-US" dirty="0" smtClean="0">
                <a:solidFill>
                  <a:srgbClr val="7E13E3"/>
                </a:solidFill>
              </a:rPr>
              <a:t>Anish Das Sarma</a:t>
            </a:r>
            <a:endParaRPr lang="en-US" dirty="0">
              <a:solidFill>
                <a:srgbClr val="7E13E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616" y="3886200"/>
            <a:ext cx="7054782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With: </a:t>
            </a:r>
            <a:r>
              <a:rPr lang="en-US" dirty="0" err="1" smtClean="0">
                <a:solidFill>
                  <a:schemeClr val="tx1"/>
                </a:solidFill>
              </a:rPr>
              <a:t>Foto</a:t>
            </a:r>
            <a:r>
              <a:rPr lang="en-US" dirty="0" smtClean="0">
                <a:solidFill>
                  <a:schemeClr val="tx1"/>
                </a:solidFill>
              </a:rPr>
              <a:t> N. </a:t>
            </a:r>
            <a:r>
              <a:rPr lang="en-US" dirty="0" err="1" smtClean="0">
                <a:solidFill>
                  <a:schemeClr val="tx1"/>
                </a:solidFill>
              </a:rPr>
              <a:t>Afrati</a:t>
            </a:r>
            <a:r>
              <a:rPr lang="en-US" dirty="0" smtClean="0">
                <a:solidFill>
                  <a:schemeClr val="tx1"/>
                </a:solidFill>
              </a:rPr>
              <a:t>, David </a:t>
            </a:r>
            <a:r>
              <a:rPr lang="en-US" dirty="0" err="1" smtClean="0">
                <a:solidFill>
                  <a:schemeClr val="tx1"/>
                </a:solidFill>
              </a:rPr>
              <a:t>Menestrina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Aditya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Parameswaran</a:t>
            </a:r>
            <a:r>
              <a:rPr lang="en-US" dirty="0" smtClean="0">
                <a:solidFill>
                  <a:schemeClr val="tx1"/>
                </a:solidFill>
              </a:rPr>
              <a:t>, Jeffrey D. Ullman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167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MapReduce</a:t>
            </a:r>
            <a:r>
              <a:rPr lang="en-US" dirty="0" smtClean="0"/>
              <a:t> (MR) is a popular paradigm for processing large amounts of data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Problem: </a:t>
            </a:r>
            <a:r>
              <a:rPr lang="en-US" i="1" dirty="0" smtClean="0"/>
              <a:t>Fuzzy (approximate) joins</a:t>
            </a:r>
            <a:r>
              <a:rPr lang="en-US" dirty="0" smtClean="0"/>
              <a:t> in MR</a:t>
            </a:r>
          </a:p>
          <a:p>
            <a:pPr lvl="1"/>
            <a:r>
              <a:rPr lang="en-US" dirty="0" smtClean="0"/>
              <a:t>Arise in entity resolution, collaborative filtering, clustering, etc.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Our goal: </a:t>
            </a:r>
            <a:r>
              <a:rPr lang="en-US" dirty="0" smtClean="0"/>
              <a:t>Solve fuzzy joins in:</a:t>
            </a:r>
          </a:p>
          <a:p>
            <a:pPr lvl="1"/>
            <a:r>
              <a:rPr lang="en-US" dirty="0" smtClean="0"/>
              <a:t>Single MR step</a:t>
            </a:r>
          </a:p>
          <a:p>
            <a:pPr lvl="1"/>
            <a:r>
              <a:rPr lang="en-US" dirty="0" smtClean="0"/>
              <a:t>Minimize </a:t>
            </a:r>
            <a:r>
              <a:rPr lang="en-US" i="1" dirty="0" smtClean="0"/>
              <a:t>cost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D2F4-B236-7249-BECB-0A1440B279C4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37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Definitions:</a:t>
            </a:r>
          </a:p>
          <a:p>
            <a:pPr lvl="1"/>
            <a:r>
              <a:rPr lang="en-US" dirty="0" smtClean="0"/>
              <a:t>Fuzzy joins</a:t>
            </a:r>
          </a:p>
          <a:p>
            <a:pPr lvl="1"/>
            <a:r>
              <a:rPr lang="en-US" dirty="0" smtClean="0"/>
              <a:t>Cost model</a:t>
            </a:r>
          </a:p>
          <a:p>
            <a:r>
              <a:rPr lang="en-US" dirty="0" smtClean="0"/>
              <a:t>Algorithms for </a:t>
            </a:r>
            <a:r>
              <a:rPr lang="en-US" i="1" dirty="0" smtClean="0"/>
              <a:t>hamming-distance </a:t>
            </a:r>
            <a:r>
              <a:rPr lang="en-US" dirty="0" smtClean="0"/>
              <a:t>joins</a:t>
            </a:r>
          </a:p>
          <a:p>
            <a:r>
              <a:rPr lang="en-US" dirty="0" smtClean="0"/>
              <a:t>Other results in paper &amp; conclusions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AC2C-CEF2-3C4A-ACB6-9834EADB3034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02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Fuzzy Joins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Goal: </a:t>
            </a:r>
            <a:r>
              <a:rPr lang="en-US" dirty="0" smtClean="0"/>
              <a:t>Find pairs </a:t>
            </a:r>
            <a:r>
              <a:rPr lang="en-US" dirty="0"/>
              <a:t>of records </a:t>
            </a:r>
            <a:r>
              <a:rPr lang="en-US" dirty="0" smtClean="0"/>
              <a:t>within </a:t>
            </a:r>
            <a:r>
              <a:rPr lang="en-US" dirty="0"/>
              <a:t>some </a:t>
            </a:r>
            <a:r>
              <a:rPr lang="en-US" i="1" dirty="0"/>
              <a:t>distance </a:t>
            </a:r>
            <a:r>
              <a:rPr lang="en-US" dirty="0" smtClean="0"/>
              <a:t>of each </a:t>
            </a:r>
            <a:r>
              <a:rPr lang="en-US" dirty="0"/>
              <a:t>other based on a </a:t>
            </a:r>
            <a:r>
              <a:rPr lang="en-US" i="1" dirty="0" smtClean="0"/>
              <a:t>distance  measure</a:t>
            </a:r>
            <a:endParaRPr lang="en-US" i="1" dirty="0"/>
          </a:p>
          <a:p>
            <a:r>
              <a:rPr lang="en-US" dirty="0" smtClean="0">
                <a:solidFill>
                  <a:srgbClr val="4F81BD"/>
                </a:solidFill>
              </a:rPr>
              <a:t>Input:</a:t>
            </a:r>
          </a:p>
          <a:p>
            <a:pPr lvl="1"/>
            <a:r>
              <a:rPr lang="en-US" dirty="0" smtClean="0"/>
              <a:t>Set </a:t>
            </a:r>
            <a:r>
              <a:rPr lang="en-US" i="1" dirty="0" smtClean="0"/>
              <a:t>S</a:t>
            </a:r>
            <a:r>
              <a:rPr lang="en-US" dirty="0" smtClean="0"/>
              <a:t> of records, from a domain </a:t>
            </a:r>
            <a:r>
              <a:rPr lang="en-US" i="1" dirty="0" smtClean="0"/>
              <a:t>D	</a:t>
            </a:r>
          </a:p>
          <a:p>
            <a:pPr lvl="1"/>
            <a:r>
              <a:rPr lang="en-US" dirty="0" smtClean="0"/>
              <a:t>Distance function </a:t>
            </a:r>
            <a:r>
              <a:rPr lang="en-US" i="1" dirty="0" err="1" smtClean="0"/>
              <a:t>Dist</a:t>
            </a:r>
            <a:r>
              <a:rPr lang="en-US" dirty="0" smtClean="0"/>
              <a:t>: </a:t>
            </a:r>
            <a:r>
              <a:rPr lang="en-US" i="1" dirty="0" smtClean="0"/>
              <a:t>D</a:t>
            </a:r>
            <a:r>
              <a:rPr lang="en-US" dirty="0" smtClean="0"/>
              <a:t>×</a:t>
            </a:r>
            <a:r>
              <a:rPr lang="en-US" i="1" dirty="0" smtClean="0"/>
              <a:t>D</a:t>
            </a:r>
            <a:r>
              <a:rPr lang="en-US" dirty="0" smtClean="0">
                <a:sym typeface="Wingdings"/>
              </a:rPr>
              <a:t></a:t>
            </a:r>
            <a:r>
              <a:rPr lang="en-US" i="1" dirty="0" smtClean="0">
                <a:latin typeface="Monotype Corsiva"/>
                <a:cs typeface="Monotype Corsiva"/>
                <a:sym typeface="Wingdings"/>
              </a:rPr>
              <a:t>R</a:t>
            </a:r>
          </a:p>
          <a:p>
            <a:pPr lvl="1"/>
            <a:r>
              <a:rPr lang="en-US" dirty="0" smtClean="0">
                <a:sym typeface="Wingdings"/>
              </a:rPr>
              <a:t>Threshold </a:t>
            </a:r>
            <a:r>
              <a:rPr lang="en-US" i="1" dirty="0" smtClean="0">
                <a:sym typeface="Wingdings"/>
              </a:rPr>
              <a:t>T</a:t>
            </a:r>
          </a:p>
          <a:p>
            <a:r>
              <a:rPr lang="en-US" dirty="0" smtClean="0">
                <a:solidFill>
                  <a:srgbClr val="4F81BD"/>
                </a:solidFill>
                <a:sym typeface="Wingdings"/>
              </a:rPr>
              <a:t>Output:</a:t>
            </a:r>
          </a:p>
          <a:p>
            <a:pPr lvl="1"/>
            <a:r>
              <a:rPr lang="en-US" dirty="0" smtClean="0">
                <a:sym typeface="Wingdings"/>
              </a:rPr>
              <a:t>{(</a:t>
            </a:r>
            <a:r>
              <a:rPr lang="en-US" dirty="0" err="1" smtClean="0">
                <a:sym typeface="Wingdings"/>
              </a:rPr>
              <a:t>x,y</a:t>
            </a:r>
            <a:r>
              <a:rPr lang="en-US" dirty="0" smtClean="0">
                <a:sym typeface="Wingdings"/>
              </a:rPr>
              <a:t>) | x, y </a:t>
            </a:r>
            <a:r>
              <a:rPr lang="en-US" dirty="0" err="1" smtClean="0">
                <a:sym typeface="Wingdings"/>
              </a:rPr>
              <a:t>ε</a:t>
            </a:r>
            <a:r>
              <a:rPr lang="en-US" dirty="0" smtClean="0">
                <a:sym typeface="Wingdings"/>
              </a:rPr>
              <a:t> S, </a:t>
            </a:r>
            <a:r>
              <a:rPr lang="en-US" dirty="0" err="1" smtClean="0">
                <a:sym typeface="Wingdings"/>
              </a:rPr>
              <a:t>Dist</a:t>
            </a:r>
            <a:r>
              <a:rPr lang="en-US" dirty="0" smtClean="0">
                <a:sym typeface="Wingdings"/>
              </a:rPr>
              <a:t>(</a:t>
            </a:r>
            <a:r>
              <a:rPr lang="en-US" dirty="0" err="1" smtClean="0">
                <a:sym typeface="Wingdings"/>
              </a:rPr>
              <a:t>x,y</a:t>
            </a:r>
            <a:r>
              <a:rPr lang="en-US" dirty="0" smtClean="0">
                <a:sym typeface="Wingdings"/>
              </a:rPr>
              <a:t>) ≤ T}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3343-5D1E-A242-9D06-198477593BBA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26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F81BD"/>
                </a:solidFill>
              </a:rPr>
              <a:t>Strings: </a:t>
            </a:r>
          </a:p>
          <a:p>
            <a:pPr lvl="1"/>
            <a:r>
              <a:rPr lang="en-US" dirty="0" smtClean="0"/>
              <a:t>Edit-distance, </a:t>
            </a:r>
            <a:r>
              <a:rPr lang="en-US" dirty="0" err="1" smtClean="0"/>
              <a:t>Jaro</a:t>
            </a:r>
            <a:r>
              <a:rPr lang="en-US" dirty="0" smtClean="0"/>
              <a:t>-Winkler, …</a:t>
            </a:r>
          </a:p>
          <a:p>
            <a:pPr lvl="1"/>
            <a:r>
              <a:rPr lang="en-US" dirty="0" err="1" smtClean="0"/>
              <a:t>SecondString</a:t>
            </a:r>
            <a:r>
              <a:rPr lang="en-US" dirty="0" smtClean="0"/>
              <a:t>: JAVA string similarity package</a:t>
            </a:r>
          </a:p>
          <a:p>
            <a:pPr lvl="1"/>
            <a:r>
              <a:rPr lang="en-US" dirty="0" smtClean="0"/>
              <a:t>Transformations: “Bob”=“Robert”, “Blvd.”=“Boulevard”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Sets: </a:t>
            </a:r>
            <a:r>
              <a:rPr lang="en-US" dirty="0" err="1" smtClean="0"/>
              <a:t>Jaccard</a:t>
            </a:r>
            <a:r>
              <a:rPr lang="en-US" dirty="0" smtClean="0"/>
              <a:t> distance, …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Bit vectors: </a:t>
            </a:r>
            <a:r>
              <a:rPr lang="en-US" dirty="0" smtClean="0"/>
              <a:t>Hamming distance, …</a:t>
            </a:r>
            <a:endParaRPr lang="en-US" dirty="0" smtClean="0">
              <a:solidFill>
                <a:srgbClr val="4F81BD"/>
              </a:solidFill>
            </a:endParaRPr>
          </a:p>
          <a:p>
            <a:r>
              <a:rPr lang="en-US" dirty="0" smtClean="0">
                <a:solidFill>
                  <a:srgbClr val="4F81BD"/>
                </a:solidFill>
              </a:rPr>
              <a:t>Numerical: </a:t>
            </a:r>
            <a:r>
              <a:rPr lang="en-US" dirty="0" smtClean="0"/>
              <a:t>difference, ….</a:t>
            </a:r>
          </a:p>
          <a:p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5C03-1588-0041-9A69-42C9745F9D02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155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Hamming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Given </a:t>
            </a:r>
            <a:r>
              <a:rPr lang="en-US" i="1" dirty="0" smtClean="0"/>
              <a:t>b</a:t>
            </a:r>
            <a:r>
              <a:rPr lang="en-US" dirty="0" smtClean="0"/>
              <a:t>-bit vectors </a:t>
            </a:r>
            <a:r>
              <a:rPr lang="en-US" i="1" dirty="0" smtClean="0"/>
              <a:t>s</a:t>
            </a:r>
            <a:r>
              <a:rPr lang="en-US" dirty="0" smtClean="0"/>
              <a:t>, </a:t>
            </a:r>
            <a:r>
              <a:rPr lang="en-US" i="1" dirty="0" smtClean="0"/>
              <a:t>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4F81BD"/>
                </a:solidFill>
              </a:rPr>
              <a:t>hamming distance </a:t>
            </a:r>
            <a:r>
              <a:rPr lang="en-US" dirty="0" smtClean="0"/>
              <a:t>HD(</a:t>
            </a:r>
            <a:r>
              <a:rPr lang="en-US" dirty="0" err="1" smtClean="0"/>
              <a:t>s,t</a:t>
            </a:r>
            <a:r>
              <a:rPr lang="en-US" dirty="0" smtClean="0"/>
              <a:t>) is the number of bits in which s and t differ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Example: </a:t>
            </a:r>
          </a:p>
          <a:p>
            <a:pPr lvl="1"/>
            <a:r>
              <a:rPr lang="en-US" dirty="0" smtClean="0"/>
              <a:t>b=4, input S={0010, 0111, 1111}</a:t>
            </a:r>
          </a:p>
          <a:p>
            <a:pPr lvl="1"/>
            <a:r>
              <a:rPr lang="en-US" dirty="0" smtClean="0"/>
              <a:t>Threshold d=2 </a:t>
            </a:r>
            <a:r>
              <a:rPr lang="en-US" dirty="0" smtClean="0">
                <a:sym typeface="Wingdings"/>
              </a:rPr>
              <a:t></a:t>
            </a:r>
            <a:r>
              <a:rPr lang="en-US" dirty="0" smtClean="0"/>
              <a:t> find all pairs with HD≤2</a:t>
            </a:r>
          </a:p>
          <a:p>
            <a:pPr lvl="1"/>
            <a:r>
              <a:rPr lang="en-US" dirty="0" smtClean="0"/>
              <a:t>Output: (0010,0111), (0111,1111)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This Talk: </a:t>
            </a:r>
            <a:r>
              <a:rPr lang="en-US" dirty="0" smtClean="0"/>
              <a:t>Focus on Hamming-Distance only; paper also considers Edit-distance, </a:t>
            </a:r>
            <a:r>
              <a:rPr lang="en-US" dirty="0" err="1" smtClean="0"/>
              <a:t>Jaccard</a:t>
            </a:r>
            <a:r>
              <a:rPr lang="en-US" dirty="0" smtClean="0"/>
              <a:t>-distance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8DB9A-1E3B-744E-A359-F0DE3DA65039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0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 Cost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4F81BD"/>
                </a:solidFill>
              </a:rPr>
              <a:t>Cost: </a:t>
            </a:r>
            <a:r>
              <a:rPr lang="en-US" dirty="0" smtClean="0"/>
              <a:t>MR algorithm has following costs</a:t>
            </a:r>
          </a:p>
          <a:p>
            <a:pPr lvl="1"/>
            <a:r>
              <a:rPr lang="en-US" dirty="0" smtClean="0">
                <a:solidFill>
                  <a:srgbClr val="4F81BD"/>
                </a:solidFill>
              </a:rPr>
              <a:t>Map Cost (M): </a:t>
            </a:r>
            <a:r>
              <a:rPr lang="en-US" dirty="0" smtClean="0"/>
              <a:t>Processing across all inputs</a:t>
            </a:r>
          </a:p>
          <a:p>
            <a:pPr lvl="1"/>
            <a:r>
              <a:rPr lang="en-US" dirty="0" smtClean="0">
                <a:solidFill>
                  <a:srgbClr val="4F81BD"/>
                </a:solidFill>
              </a:rPr>
              <a:t>Communication Cost (C): </a:t>
            </a:r>
            <a:r>
              <a:rPr lang="en-US" dirty="0" smtClean="0"/>
              <a:t>Passing data from mappers to reducers</a:t>
            </a:r>
          </a:p>
          <a:p>
            <a:pPr lvl="1"/>
            <a:r>
              <a:rPr lang="en-US" dirty="0" smtClean="0">
                <a:solidFill>
                  <a:srgbClr val="4F81BD"/>
                </a:solidFill>
              </a:rPr>
              <a:t>Total Reducer Cost (R): </a:t>
            </a:r>
            <a:r>
              <a:rPr lang="en-US" dirty="0" smtClean="0"/>
              <a:t>Total computation cost across all reducers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Parameters: </a:t>
            </a:r>
            <a:r>
              <a:rPr lang="en-US" dirty="0" smtClean="0"/>
              <a:t>Costs expressed using: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ize of input dataset:|S|</a:t>
            </a:r>
          </a:p>
          <a:p>
            <a:pPr lvl="1"/>
            <a:r>
              <a:rPr lang="en-US" dirty="0" smtClean="0"/>
              <a:t>Threshold </a:t>
            </a:r>
            <a:r>
              <a:rPr lang="en-US" i="1" dirty="0" smtClean="0"/>
              <a:t>d</a:t>
            </a:r>
            <a:r>
              <a:rPr lang="en-US" dirty="0" smtClean="0"/>
              <a:t> on maximum distance</a:t>
            </a:r>
          </a:p>
          <a:p>
            <a:pPr lvl="1"/>
            <a:r>
              <a:rPr lang="en-US" dirty="0" smtClean="0"/>
              <a:t>Size </a:t>
            </a:r>
            <a:r>
              <a:rPr lang="en-US" i="1" dirty="0" smtClean="0"/>
              <a:t>b</a:t>
            </a:r>
            <a:r>
              <a:rPr lang="en-US" dirty="0" smtClean="0"/>
              <a:t> of input vectors; denote </a:t>
            </a:r>
            <a:r>
              <a:rPr lang="en-US" i="1" dirty="0" smtClean="0"/>
              <a:t>n</a:t>
            </a:r>
            <a:r>
              <a:rPr lang="en-US" dirty="0" smtClean="0"/>
              <a:t>=2</a:t>
            </a:r>
            <a:r>
              <a:rPr lang="en-US" baseline="30000" dirty="0" smtClean="0"/>
              <a:t>b</a:t>
            </a:r>
          </a:p>
          <a:p>
            <a:pPr lvl="1"/>
            <a:r>
              <a:rPr lang="en-US" dirty="0" smtClean="0"/>
              <a:t>Number of reducers </a:t>
            </a:r>
            <a:r>
              <a:rPr lang="en-US" i="1" dirty="0" smtClean="0"/>
              <a:t>K</a:t>
            </a:r>
          </a:p>
          <a:p>
            <a:r>
              <a:rPr lang="en-US" dirty="0" smtClean="0">
                <a:solidFill>
                  <a:srgbClr val="4F81BD"/>
                </a:solidFill>
              </a:rPr>
              <a:t>Goal: </a:t>
            </a:r>
            <a:r>
              <a:rPr lang="en-US" dirty="0" smtClean="0"/>
              <a:t>Find algorithms on the “skyline” of optimality in terms of costs (M, C, R)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20477-59FF-D24A-8A90-98C09AC47B00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52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Input set </a:t>
            </a:r>
            <a:r>
              <a:rPr lang="en-US" i="1" dirty="0" smtClean="0"/>
              <a:t>S</a:t>
            </a:r>
            <a:r>
              <a:rPr lang="en-US" dirty="0" smtClean="0"/>
              <a:t> is random </a:t>
            </a:r>
            <a:r>
              <a:rPr lang="en-US" dirty="0" smtClean="0">
                <a:sym typeface="Wingdings"/>
              </a:rPr>
              <a:t> hashing the inputs equally divides input among reducers</a:t>
            </a:r>
          </a:p>
          <a:p>
            <a:r>
              <a:rPr lang="en-US" dirty="0" smtClean="0"/>
              <a:t>Simple operations such as copying/comparing/hashing input elements require unit time</a:t>
            </a:r>
          </a:p>
          <a:p>
            <a:r>
              <a:rPr lang="en-US" dirty="0" smtClean="0"/>
              <a:t>Map phase operates independently on each input element</a:t>
            </a:r>
          </a:p>
          <a:p>
            <a:r>
              <a:rPr lang="en-US" dirty="0" smtClean="0"/>
              <a:t>We compute </a:t>
            </a:r>
            <a:r>
              <a:rPr lang="en-US" i="1" dirty="0" smtClean="0"/>
              <a:t>average costs</a:t>
            </a:r>
            <a:r>
              <a:rPr lang="en-US" dirty="0" smtClean="0"/>
              <a:t> (per input for M, per reducer for R)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D91-0569-8B41-8C47-52F2DD99ECCF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5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Definitions: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Fuzzy joins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Cost model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Algorithms for </a:t>
            </a:r>
            <a:r>
              <a:rPr lang="en-US" b="1" i="1" dirty="0" smtClean="0">
                <a:solidFill>
                  <a:schemeClr val="accent2"/>
                </a:solidFill>
              </a:rPr>
              <a:t>hamming-distance </a:t>
            </a:r>
            <a:r>
              <a:rPr lang="en-US" b="1" dirty="0" smtClean="0">
                <a:solidFill>
                  <a:schemeClr val="accent2"/>
                </a:solidFill>
              </a:rPr>
              <a:t>joins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Other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results in paper &amp;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291A-78B2-ED4D-B462-EAC89FAF185A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570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Warm-up: Naïve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5000"/>
            <a:ext cx="6197600" cy="635000"/>
          </a:xfrm>
        </p:spPr>
        <p:txBody>
          <a:bodyPr/>
          <a:lstStyle/>
          <a:p>
            <a:r>
              <a:rPr lang="en-US" dirty="0" smtClean="0"/>
              <a:t>Given K reducers, create a triangle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677565"/>
              </p:ext>
            </p:extLst>
          </p:nvPr>
        </p:nvGraphicFramePr>
        <p:xfrm>
          <a:off x="4042787" y="1774821"/>
          <a:ext cx="2438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4F81BD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4F81BD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4F81BD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4259013" y="1529979"/>
            <a:ext cx="2569588" cy="2192776"/>
            <a:chOff x="345440" y="2176810"/>
            <a:chExt cx="2569588" cy="2192776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585334" y="4164600"/>
              <a:ext cx="2329694" cy="13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5440" y="4000254"/>
              <a:ext cx="2398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j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741227" y="2554516"/>
              <a:ext cx="0" cy="18007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624380" y="2176810"/>
              <a:ext cx="2376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i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07987" y="1714645"/>
            <a:ext cx="3598426" cy="933936"/>
            <a:chOff x="3952240" y="2276624"/>
            <a:chExt cx="3598426" cy="933936"/>
          </a:xfrm>
        </p:grpSpPr>
        <p:sp>
          <p:nvSpPr>
            <p:cNvPr id="16" name="Freeform 15"/>
            <p:cNvSpPr/>
            <p:nvPr/>
          </p:nvSpPr>
          <p:spPr>
            <a:xfrm>
              <a:off x="3952240" y="2634010"/>
              <a:ext cx="1838960" cy="576550"/>
            </a:xfrm>
            <a:custGeom>
              <a:avLst/>
              <a:gdLst>
                <a:gd name="connsiteX0" fmla="*/ 0 w 1838960"/>
                <a:gd name="connsiteY0" fmla="*/ 576550 h 576550"/>
                <a:gd name="connsiteX1" fmla="*/ 182880 w 1838960"/>
                <a:gd name="connsiteY1" fmla="*/ 342870 h 576550"/>
                <a:gd name="connsiteX2" fmla="*/ 548640 w 1838960"/>
                <a:gd name="connsiteY2" fmla="*/ 99030 h 576550"/>
                <a:gd name="connsiteX3" fmla="*/ 975360 w 1838960"/>
                <a:gd name="connsiteY3" fmla="*/ 7590 h 576550"/>
                <a:gd name="connsiteX4" fmla="*/ 1625600 w 1838960"/>
                <a:gd name="connsiteY4" fmla="*/ 7590 h 576550"/>
                <a:gd name="connsiteX5" fmla="*/ 1838960 w 1838960"/>
                <a:gd name="connsiteY5" fmla="*/ 27910 h 57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8960" h="576550">
                  <a:moveTo>
                    <a:pt x="0" y="576550"/>
                  </a:moveTo>
                  <a:cubicBezTo>
                    <a:pt x="45720" y="499503"/>
                    <a:pt x="91440" y="422457"/>
                    <a:pt x="182880" y="342870"/>
                  </a:cubicBezTo>
                  <a:cubicBezTo>
                    <a:pt x="274320" y="263283"/>
                    <a:pt x="416560" y="154910"/>
                    <a:pt x="548640" y="99030"/>
                  </a:cubicBezTo>
                  <a:cubicBezTo>
                    <a:pt x="680720" y="43150"/>
                    <a:pt x="795867" y="22830"/>
                    <a:pt x="975360" y="7590"/>
                  </a:cubicBezTo>
                  <a:cubicBezTo>
                    <a:pt x="1154853" y="-7650"/>
                    <a:pt x="1481667" y="4203"/>
                    <a:pt x="1625600" y="7590"/>
                  </a:cubicBezTo>
                  <a:cubicBezTo>
                    <a:pt x="1769533" y="10977"/>
                    <a:pt x="1838960" y="27910"/>
                    <a:pt x="1838960" y="27910"/>
                  </a:cubicBezTo>
                </a:path>
              </a:pathLst>
            </a:custGeom>
            <a:ln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91200" y="2276624"/>
              <a:ext cx="17594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2"/>
                  </a:solidFill>
                </a:rPr>
                <a:t>reducer (</a:t>
              </a:r>
              <a:r>
                <a:rPr lang="en-US" sz="2400" dirty="0" err="1">
                  <a:solidFill>
                    <a:schemeClr val="accent2"/>
                  </a:solidFill>
                </a:rPr>
                <a:t>i</a:t>
              </a:r>
              <a:r>
                <a:rPr lang="en-US" sz="2400" dirty="0" smtClean="0">
                  <a:solidFill>
                    <a:schemeClr val="accent2"/>
                  </a:solidFill>
                </a:rPr>
                <a:t>, j)</a:t>
              </a:r>
            </a:p>
            <a:p>
              <a:r>
                <a:rPr lang="en-US" sz="2400" dirty="0" smtClean="0">
                  <a:solidFill>
                    <a:schemeClr val="accent2"/>
                  </a:solidFill>
                </a:rPr>
                <a:t>0≤i≤j&lt;J; J≈√K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0" name="Content Placeholder 2"/>
          <p:cNvSpPr txBox="1">
            <a:spLocks/>
          </p:cNvSpPr>
          <p:nvPr/>
        </p:nvSpPr>
        <p:spPr>
          <a:xfrm>
            <a:off x="436880" y="4025785"/>
            <a:ext cx="7865853" cy="2048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/>
                </a:solidFill>
              </a:rPr>
              <a:t>Map:</a:t>
            </a:r>
          </a:p>
          <a:p>
            <a:pPr lvl="1"/>
            <a:r>
              <a:rPr lang="en-US" dirty="0" smtClean="0"/>
              <a:t>Hash each element into J buckets</a:t>
            </a:r>
          </a:p>
          <a:p>
            <a:pPr lvl="1"/>
            <a:r>
              <a:rPr lang="en-US" dirty="0" smtClean="0"/>
              <a:t>When hash=h, element sent to all reducers (</a:t>
            </a:r>
            <a:r>
              <a:rPr lang="en-US" dirty="0" err="1" smtClean="0"/>
              <a:t>h,j</a:t>
            </a:r>
            <a:r>
              <a:rPr lang="en-US" dirty="0" smtClean="0"/>
              <a:t>) and (</a:t>
            </a:r>
            <a:r>
              <a:rPr lang="en-US" dirty="0" err="1" smtClean="0"/>
              <a:t>i</a:t>
            </a:r>
            <a:r>
              <a:rPr lang="en-US" dirty="0" smtClean="0"/>
              <a:t>, h)</a:t>
            </a:r>
          </a:p>
          <a:p>
            <a:pPr lvl="1"/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36880" y="4425640"/>
            <a:ext cx="7203440" cy="873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1F497D"/>
                </a:solidFill>
              </a:rPr>
              <a:t>Reducer </a:t>
            </a:r>
            <a:r>
              <a:rPr lang="en-US" dirty="0" smtClean="0"/>
              <a:t>compares each pair it receives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61387" y="4221643"/>
            <a:ext cx="6736080" cy="1616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1F497D"/>
                </a:solidFill>
              </a:rPr>
              <a:t>Costs: </a:t>
            </a:r>
          </a:p>
          <a:p>
            <a:pPr lvl="1"/>
            <a:r>
              <a:rPr lang="en-US" dirty="0" smtClean="0"/>
              <a:t>M=C=</a:t>
            </a:r>
            <a:r>
              <a:rPr lang="en-US" dirty="0" smtClean="0">
                <a:latin typeface="Monotype Corsiva"/>
                <a:cs typeface="Monotype Corsiva"/>
              </a:rPr>
              <a:t>O</a:t>
            </a:r>
            <a:r>
              <a:rPr lang="en-US" dirty="0" smtClean="0"/>
              <a:t>(|S|√K)</a:t>
            </a:r>
          </a:p>
          <a:p>
            <a:pPr lvl="1"/>
            <a:r>
              <a:rPr lang="en-US" dirty="0" smtClean="0"/>
              <a:t>R=</a:t>
            </a:r>
            <a:r>
              <a:rPr lang="en-US" dirty="0" smtClean="0">
                <a:latin typeface="Monotype Corsiva"/>
                <a:cs typeface="Monotype Corsiva"/>
              </a:rPr>
              <a:t>O</a:t>
            </a:r>
            <a:r>
              <a:rPr lang="en-US" dirty="0" smtClean="0"/>
              <a:t>(|S|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baseline="30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853440" y="2282821"/>
            <a:ext cx="182880" cy="175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89280" y="1907685"/>
            <a:ext cx="1585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hash(e1)=h1=1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853440" y="2282821"/>
            <a:ext cx="182880" cy="175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619850" y="2535482"/>
            <a:ext cx="42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h1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96518" y="3183489"/>
            <a:ext cx="42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h1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853440" y="2292819"/>
            <a:ext cx="182880" cy="175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853440" y="2292819"/>
            <a:ext cx="182880" cy="175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853440" y="2292819"/>
            <a:ext cx="182880" cy="175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53440" y="2292819"/>
            <a:ext cx="182880" cy="175899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1387" y="2256697"/>
            <a:ext cx="1021973" cy="3715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62000" y="2980682"/>
            <a:ext cx="182880" cy="175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61387" y="2596779"/>
            <a:ext cx="1585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hash(e1)=h2=0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782320" y="2969913"/>
            <a:ext cx="182880" cy="175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62000" y="2969913"/>
            <a:ext cx="182880" cy="175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62000" y="2949200"/>
            <a:ext cx="182880" cy="175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82320" y="2969913"/>
            <a:ext cx="182880" cy="175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61387" y="2886617"/>
            <a:ext cx="1021973" cy="3715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117855" y="2856137"/>
            <a:ext cx="957825" cy="466806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ate Placeholder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074-D83E-1240-BAD8-7E5B01A3DFD5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45" name="Footer Placeholder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75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36996 0.056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0" y="280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43663 0.0562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23" y="28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0.50104 0.0562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280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0.50121 0.1034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516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33333E-6 L 0.37795 0.0055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27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53542 0.005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5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0.58316 0.0078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49" y="3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33333E-6 L 0.44461 0.00533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2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20" grpId="0"/>
      <p:bldP spid="20" grpId="1"/>
      <p:bldP spid="14" grpId="0"/>
      <p:bldP spid="14" grpId="1"/>
      <p:bldP spid="15" grpId="0"/>
      <p:bldP spid="5" grpId="0" animBg="1"/>
      <p:bldP spid="8" grpId="0"/>
      <p:bldP spid="21" grpId="0" animBg="1"/>
      <p:bldP spid="22" grpId="0"/>
      <p:bldP spid="23" grpId="0"/>
      <p:bldP spid="29" grpId="0" animBg="1"/>
      <p:bldP spid="30" grpId="0" animBg="1"/>
      <p:bldP spid="32" grpId="0" animBg="1"/>
      <p:bldP spid="10" grpId="0" animBg="1"/>
      <p:bldP spid="33" grpId="0" animBg="1"/>
      <p:bldP spid="34" grpId="0"/>
      <p:bldP spid="36" grpId="0" animBg="1"/>
      <p:bldP spid="37" grpId="0" animBg="1"/>
      <p:bldP spid="38" grpId="0" animBg="1"/>
      <p:bldP spid="39" grpId="0" animBg="1"/>
      <p:bldP spid="40" grpId="1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Hamming Distance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Key Challenges:</a:t>
            </a:r>
          </a:p>
          <a:p>
            <a:pPr lvl="1"/>
            <a:r>
              <a:rPr lang="en-US" dirty="0" smtClean="0"/>
              <a:t>Minimizing cost (M, C, R)</a:t>
            </a:r>
          </a:p>
          <a:p>
            <a:pPr lvl="1"/>
            <a:r>
              <a:rPr lang="en-US" dirty="0" smtClean="0"/>
              <a:t>Ensuring each result pair output on only one reducer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Algorithms: </a:t>
            </a:r>
            <a:r>
              <a:rPr lang="en-US" dirty="0" smtClean="0"/>
              <a:t>We present multiple algorithms, each non-dominated in the (M,C,R) space:</a:t>
            </a:r>
          </a:p>
          <a:p>
            <a:pPr lvl="1"/>
            <a:r>
              <a:rPr lang="en-US" dirty="0" smtClean="0"/>
              <a:t>Ball-hashing-1</a:t>
            </a:r>
          </a:p>
          <a:p>
            <a:pPr lvl="1"/>
            <a:r>
              <a:rPr lang="en-US" dirty="0" smtClean="0"/>
              <a:t>Ball-hashing-2</a:t>
            </a:r>
          </a:p>
          <a:p>
            <a:pPr lvl="1"/>
            <a:r>
              <a:rPr lang="en-US" dirty="0" smtClean="0"/>
              <a:t>Splitting</a:t>
            </a:r>
          </a:p>
          <a:p>
            <a:pPr lvl="1"/>
            <a:r>
              <a:rPr lang="en-US" dirty="0" smtClean="0"/>
              <a:t>Anchor Points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Next:</a:t>
            </a:r>
          </a:p>
          <a:p>
            <a:pPr lvl="1"/>
            <a:r>
              <a:rPr lang="en-US" dirty="0" smtClean="0"/>
              <a:t>Summary of results</a:t>
            </a:r>
          </a:p>
          <a:p>
            <a:pPr lvl="1"/>
            <a:r>
              <a:rPr lang="en-US" dirty="0" smtClean="0"/>
              <a:t>Key ideas of each algorithm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4FA8-7253-2044-B77B-AB34461E38DE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82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1" y="1656080"/>
            <a:ext cx="8260080" cy="336296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E0423-8F9E-3D4A-B55A-882FA7094063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30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Ball-Hashing-1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9721"/>
            <a:ext cx="8229600" cy="191515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Reducer for each of n=2</a:t>
            </a:r>
            <a:r>
              <a:rPr lang="en-US" baseline="30000" dirty="0" smtClean="0"/>
              <a:t>b</a:t>
            </a:r>
            <a:r>
              <a:rPr lang="en-US" dirty="0" smtClean="0"/>
              <a:t> possible strings ‘t’: reducer(t)</a:t>
            </a:r>
          </a:p>
          <a:p>
            <a:r>
              <a:rPr lang="en-US" dirty="0" smtClean="0"/>
              <a:t>Each string ‘s’ sent to reducers for all strings at distance ≤d</a:t>
            </a:r>
          </a:p>
          <a:p>
            <a:r>
              <a:rPr lang="en-US" dirty="0" smtClean="0"/>
              <a:t>If t </a:t>
            </a:r>
            <a:r>
              <a:rPr lang="en-US" dirty="0" err="1" smtClean="0"/>
              <a:t>ε</a:t>
            </a:r>
            <a:r>
              <a:rPr lang="en-US" dirty="0" smtClean="0"/>
              <a:t> Reducer(t), then compare ‘t’ with all other </a:t>
            </a:r>
            <a:r>
              <a:rPr lang="en-US" i="1" dirty="0" smtClean="0"/>
              <a:t>smaller</a:t>
            </a:r>
            <a:r>
              <a:rPr lang="en-US" dirty="0" smtClean="0"/>
              <a:t> strings (note: don’t compare all pairs at each reducer)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778000" y="4155440"/>
            <a:ext cx="162560" cy="172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3696" y="4036070"/>
            <a:ext cx="325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</a:t>
            </a:r>
            <a:endParaRPr lang="en-US" sz="2800" dirty="0"/>
          </a:p>
        </p:txBody>
      </p:sp>
      <p:cxnSp>
        <p:nvCxnSpPr>
          <p:cNvPr id="7" name="Straight Arrow Connector 6"/>
          <p:cNvCxnSpPr>
            <a:endCxn id="8" idx="7"/>
          </p:cNvCxnSpPr>
          <p:nvPr/>
        </p:nvCxnSpPr>
        <p:spPr>
          <a:xfrm flipV="1">
            <a:off x="1920232" y="3771490"/>
            <a:ext cx="434758" cy="383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158240" y="3566160"/>
            <a:ext cx="1402080" cy="140208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28800" y="3566160"/>
            <a:ext cx="373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770880" y="3860800"/>
            <a:ext cx="1798320" cy="5892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Reducer(t)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8239" y="4450080"/>
            <a:ext cx="287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</a:t>
            </a:r>
            <a:endParaRPr lang="en-US" sz="2400" dirty="0"/>
          </a:p>
        </p:txBody>
      </p:sp>
      <p:sp>
        <p:nvSpPr>
          <p:cNvPr id="13" name="Freeform 12"/>
          <p:cNvSpPr/>
          <p:nvPr/>
        </p:nvSpPr>
        <p:spPr>
          <a:xfrm>
            <a:off x="1920240" y="3603304"/>
            <a:ext cx="3759200" cy="653736"/>
          </a:xfrm>
          <a:custGeom>
            <a:avLst/>
            <a:gdLst>
              <a:gd name="connsiteX0" fmla="*/ 0 w 3759200"/>
              <a:gd name="connsiteY0" fmla="*/ 653736 h 653736"/>
              <a:gd name="connsiteX1" fmla="*/ 741680 w 3759200"/>
              <a:gd name="connsiteY1" fmla="*/ 105096 h 653736"/>
              <a:gd name="connsiteX2" fmla="*/ 1158240 w 3759200"/>
              <a:gd name="connsiteY2" fmla="*/ 3496 h 653736"/>
              <a:gd name="connsiteX3" fmla="*/ 1869440 w 3759200"/>
              <a:gd name="connsiteY3" fmla="*/ 33976 h 653736"/>
              <a:gd name="connsiteX4" fmla="*/ 2479040 w 3759200"/>
              <a:gd name="connsiteY4" fmla="*/ 135576 h 653736"/>
              <a:gd name="connsiteX5" fmla="*/ 3078480 w 3759200"/>
              <a:gd name="connsiteY5" fmla="*/ 338776 h 653736"/>
              <a:gd name="connsiteX6" fmla="*/ 3505200 w 3759200"/>
              <a:gd name="connsiteY6" fmla="*/ 460696 h 653736"/>
              <a:gd name="connsiteX7" fmla="*/ 3759200 w 3759200"/>
              <a:gd name="connsiteY7" fmla="*/ 582616 h 65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59200" h="653736">
                <a:moveTo>
                  <a:pt x="0" y="653736"/>
                </a:moveTo>
                <a:cubicBezTo>
                  <a:pt x="274320" y="433602"/>
                  <a:pt x="548640" y="213469"/>
                  <a:pt x="741680" y="105096"/>
                </a:cubicBezTo>
                <a:cubicBezTo>
                  <a:pt x="934720" y="-3277"/>
                  <a:pt x="970280" y="15349"/>
                  <a:pt x="1158240" y="3496"/>
                </a:cubicBezTo>
                <a:cubicBezTo>
                  <a:pt x="1346200" y="-8357"/>
                  <a:pt x="1649307" y="11963"/>
                  <a:pt x="1869440" y="33976"/>
                </a:cubicBezTo>
                <a:cubicBezTo>
                  <a:pt x="2089573" y="55989"/>
                  <a:pt x="2277533" y="84776"/>
                  <a:pt x="2479040" y="135576"/>
                </a:cubicBezTo>
                <a:cubicBezTo>
                  <a:pt x="2680547" y="186376"/>
                  <a:pt x="2907453" y="284589"/>
                  <a:pt x="3078480" y="338776"/>
                </a:cubicBezTo>
                <a:cubicBezTo>
                  <a:pt x="3249507" y="392963"/>
                  <a:pt x="3391747" y="420056"/>
                  <a:pt x="3505200" y="460696"/>
                </a:cubicBezTo>
                <a:cubicBezTo>
                  <a:pt x="3618653" y="501336"/>
                  <a:pt x="3688926" y="541976"/>
                  <a:pt x="3759200" y="582616"/>
                </a:cubicBezTo>
              </a:path>
            </a:pathLst>
          </a:custGeom>
          <a:ln>
            <a:prstDash val="dash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2275840" y="4286768"/>
            <a:ext cx="3414261" cy="580451"/>
          </a:xfrm>
          <a:custGeom>
            <a:avLst/>
            <a:gdLst>
              <a:gd name="connsiteX0" fmla="*/ 0 w 3414261"/>
              <a:gd name="connsiteY0" fmla="*/ 457952 h 580451"/>
              <a:gd name="connsiteX1" fmla="*/ 294640 w 3414261"/>
              <a:gd name="connsiteY1" fmla="*/ 579872 h 580451"/>
              <a:gd name="connsiteX2" fmla="*/ 1036320 w 3414261"/>
              <a:gd name="connsiteY2" fmla="*/ 498592 h 580451"/>
              <a:gd name="connsiteX3" fmla="*/ 1615440 w 3414261"/>
              <a:gd name="connsiteY3" fmla="*/ 376672 h 580451"/>
              <a:gd name="connsiteX4" fmla="*/ 2133600 w 3414261"/>
              <a:gd name="connsiteY4" fmla="*/ 173472 h 580451"/>
              <a:gd name="connsiteX5" fmla="*/ 2489200 w 3414261"/>
              <a:gd name="connsiteY5" fmla="*/ 82032 h 580451"/>
              <a:gd name="connsiteX6" fmla="*/ 2987040 w 3414261"/>
              <a:gd name="connsiteY6" fmla="*/ 10912 h 580451"/>
              <a:gd name="connsiteX7" fmla="*/ 3352800 w 3414261"/>
              <a:gd name="connsiteY7" fmla="*/ 752 h 580451"/>
              <a:gd name="connsiteX8" fmla="*/ 3413760 w 3414261"/>
              <a:gd name="connsiteY8" fmla="*/ 752 h 580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4261" h="580451">
                <a:moveTo>
                  <a:pt x="0" y="457952"/>
                </a:moveTo>
                <a:cubicBezTo>
                  <a:pt x="60960" y="515525"/>
                  <a:pt x="121920" y="573099"/>
                  <a:pt x="294640" y="579872"/>
                </a:cubicBezTo>
                <a:cubicBezTo>
                  <a:pt x="467360" y="586645"/>
                  <a:pt x="816187" y="532459"/>
                  <a:pt x="1036320" y="498592"/>
                </a:cubicBezTo>
                <a:cubicBezTo>
                  <a:pt x="1256453" y="464725"/>
                  <a:pt x="1432560" y="430859"/>
                  <a:pt x="1615440" y="376672"/>
                </a:cubicBezTo>
                <a:cubicBezTo>
                  <a:pt x="1798320" y="322485"/>
                  <a:pt x="1987973" y="222579"/>
                  <a:pt x="2133600" y="173472"/>
                </a:cubicBezTo>
                <a:cubicBezTo>
                  <a:pt x="2279227" y="124365"/>
                  <a:pt x="2346960" y="109125"/>
                  <a:pt x="2489200" y="82032"/>
                </a:cubicBezTo>
                <a:cubicBezTo>
                  <a:pt x="2631440" y="54939"/>
                  <a:pt x="2843107" y="24459"/>
                  <a:pt x="2987040" y="10912"/>
                </a:cubicBezTo>
                <a:cubicBezTo>
                  <a:pt x="3130973" y="-2635"/>
                  <a:pt x="3281680" y="2445"/>
                  <a:pt x="3352800" y="752"/>
                </a:cubicBezTo>
                <a:cubicBezTo>
                  <a:pt x="3423920" y="-941"/>
                  <a:pt x="3413760" y="752"/>
                  <a:pt x="3413760" y="752"/>
                </a:cubicBezTo>
              </a:path>
            </a:pathLst>
          </a:custGeom>
          <a:ln>
            <a:prstDash val="dash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720581" y="4436927"/>
            <a:ext cx="189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s,t</a:t>
            </a:r>
            <a:r>
              <a:rPr lang="en-US" dirty="0" smtClean="0"/>
              <a:t> compared here</a:t>
            </a: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09600" y="5069840"/>
            <a:ext cx="8229600" cy="15443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Map cost per input = size of ball B(d)≈</a:t>
            </a:r>
            <a:r>
              <a:rPr lang="en-US" dirty="0" err="1" smtClean="0"/>
              <a:t>b</a:t>
            </a:r>
            <a:r>
              <a:rPr lang="en-US" baseline="30000" dirty="0" err="1" smtClean="0"/>
              <a:t>d</a:t>
            </a:r>
            <a:endParaRPr lang="en-US" baseline="30000" dirty="0" smtClean="0"/>
          </a:p>
          <a:p>
            <a:r>
              <a:rPr lang="en-US" dirty="0" smtClean="0"/>
              <a:t>Communication = |S|B(d)</a:t>
            </a:r>
          </a:p>
          <a:p>
            <a:r>
              <a:rPr lang="en-US" dirty="0" smtClean="0"/>
              <a:t>Each reducer receives≈|S|B(d)/n strings; therefore, reducer cost = |S|</a:t>
            </a:r>
            <a:r>
              <a:rPr lang="en-US" baseline="30000" dirty="0" smtClean="0"/>
              <a:t>2</a:t>
            </a:r>
            <a:r>
              <a:rPr lang="en-US" dirty="0" smtClean="0"/>
              <a:t>B(d)/n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13C6F-8834-2745-A924-0448CB290ADE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3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Ball-Hashing-2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9721"/>
            <a:ext cx="8229600" cy="191515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Reducer for each of n=2</a:t>
            </a:r>
            <a:r>
              <a:rPr lang="en-US" baseline="30000" dirty="0" smtClean="0"/>
              <a:t>b</a:t>
            </a:r>
            <a:r>
              <a:rPr lang="en-US" dirty="0" smtClean="0"/>
              <a:t> possible strings</a:t>
            </a:r>
          </a:p>
          <a:p>
            <a:r>
              <a:rPr lang="en-US" dirty="0" smtClean="0"/>
              <a:t>Each string ‘s’ sent to reducers for all strings at distance ≤ d/2</a:t>
            </a:r>
          </a:p>
          <a:p>
            <a:r>
              <a:rPr lang="en-US" dirty="0" smtClean="0"/>
              <a:t>Compare s1,s2 at reducer(t) </a:t>
            </a:r>
            <a:r>
              <a:rPr lang="en-US" dirty="0" err="1" smtClean="0"/>
              <a:t>iff</a:t>
            </a:r>
            <a:r>
              <a:rPr lang="en-US" dirty="0" smtClean="0"/>
              <a:t> t is the </a:t>
            </a:r>
            <a:r>
              <a:rPr lang="en-US" i="1" dirty="0" smtClean="0"/>
              <a:t>smallest intermediate string </a:t>
            </a:r>
            <a:r>
              <a:rPr lang="en-US" dirty="0" smtClean="0"/>
              <a:t>between s1 and s2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S</a:t>
            </a:r>
            <a:r>
              <a:rPr lang="en-US" dirty="0" smtClean="0"/>
              <a:t>mallest intermediate” reducer to ensure same pair (s1,s2) not produced in multiple reducers (computed in O(b); details omitted)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727200" y="4338320"/>
            <a:ext cx="162560" cy="172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51296" y="4229110"/>
            <a:ext cx="50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s1</a:t>
            </a:r>
            <a:endParaRPr lang="en-US" sz="2800" dirty="0"/>
          </a:p>
        </p:txBody>
      </p:sp>
      <p:cxnSp>
        <p:nvCxnSpPr>
          <p:cNvPr id="7" name="Straight Arrow Connector 6"/>
          <p:cNvCxnSpPr>
            <a:endCxn id="8" idx="7"/>
          </p:cNvCxnSpPr>
          <p:nvPr/>
        </p:nvCxnSpPr>
        <p:spPr>
          <a:xfrm flipV="1">
            <a:off x="1869432" y="3954370"/>
            <a:ext cx="434758" cy="383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107440" y="3749040"/>
            <a:ext cx="1402080" cy="140208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67955" y="3738880"/>
            <a:ext cx="693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d/2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1713948" y="5425440"/>
            <a:ext cx="1798320" cy="5892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s1, s2 compared at reducer(t)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 flipV="1">
            <a:off x="2509520" y="4618385"/>
            <a:ext cx="45719" cy="807055"/>
          </a:xfrm>
          <a:custGeom>
            <a:avLst/>
            <a:gdLst>
              <a:gd name="connsiteX0" fmla="*/ 0 w 3414261"/>
              <a:gd name="connsiteY0" fmla="*/ 457952 h 580451"/>
              <a:gd name="connsiteX1" fmla="*/ 294640 w 3414261"/>
              <a:gd name="connsiteY1" fmla="*/ 579872 h 580451"/>
              <a:gd name="connsiteX2" fmla="*/ 1036320 w 3414261"/>
              <a:gd name="connsiteY2" fmla="*/ 498592 h 580451"/>
              <a:gd name="connsiteX3" fmla="*/ 1615440 w 3414261"/>
              <a:gd name="connsiteY3" fmla="*/ 376672 h 580451"/>
              <a:gd name="connsiteX4" fmla="*/ 2133600 w 3414261"/>
              <a:gd name="connsiteY4" fmla="*/ 173472 h 580451"/>
              <a:gd name="connsiteX5" fmla="*/ 2489200 w 3414261"/>
              <a:gd name="connsiteY5" fmla="*/ 82032 h 580451"/>
              <a:gd name="connsiteX6" fmla="*/ 2987040 w 3414261"/>
              <a:gd name="connsiteY6" fmla="*/ 10912 h 580451"/>
              <a:gd name="connsiteX7" fmla="*/ 3352800 w 3414261"/>
              <a:gd name="connsiteY7" fmla="*/ 752 h 580451"/>
              <a:gd name="connsiteX8" fmla="*/ 3413760 w 3414261"/>
              <a:gd name="connsiteY8" fmla="*/ 752 h 580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4261" h="580451">
                <a:moveTo>
                  <a:pt x="0" y="457952"/>
                </a:moveTo>
                <a:cubicBezTo>
                  <a:pt x="60960" y="515525"/>
                  <a:pt x="121920" y="573099"/>
                  <a:pt x="294640" y="579872"/>
                </a:cubicBezTo>
                <a:cubicBezTo>
                  <a:pt x="467360" y="586645"/>
                  <a:pt x="816187" y="532459"/>
                  <a:pt x="1036320" y="498592"/>
                </a:cubicBezTo>
                <a:cubicBezTo>
                  <a:pt x="1256453" y="464725"/>
                  <a:pt x="1432560" y="430859"/>
                  <a:pt x="1615440" y="376672"/>
                </a:cubicBezTo>
                <a:cubicBezTo>
                  <a:pt x="1798320" y="322485"/>
                  <a:pt x="1987973" y="222579"/>
                  <a:pt x="2133600" y="173472"/>
                </a:cubicBezTo>
                <a:cubicBezTo>
                  <a:pt x="2279227" y="124365"/>
                  <a:pt x="2346960" y="109125"/>
                  <a:pt x="2489200" y="82032"/>
                </a:cubicBezTo>
                <a:cubicBezTo>
                  <a:pt x="2631440" y="54939"/>
                  <a:pt x="2843107" y="24459"/>
                  <a:pt x="2987040" y="10912"/>
                </a:cubicBezTo>
                <a:cubicBezTo>
                  <a:pt x="3130973" y="-2635"/>
                  <a:pt x="3281680" y="2445"/>
                  <a:pt x="3352800" y="752"/>
                </a:cubicBezTo>
                <a:cubicBezTo>
                  <a:pt x="3423920" y="-941"/>
                  <a:pt x="3413760" y="752"/>
                  <a:pt x="3413760" y="752"/>
                </a:cubicBezTo>
              </a:path>
            </a:pathLst>
          </a:custGeom>
          <a:ln>
            <a:prstDash val="dash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572000" y="3954370"/>
            <a:ext cx="3881120" cy="1960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Map cost = B(d/2)</a:t>
            </a:r>
            <a:endParaRPr lang="en-US" baseline="30000" dirty="0" smtClean="0"/>
          </a:p>
          <a:p>
            <a:r>
              <a:rPr lang="en-US" dirty="0" smtClean="0"/>
              <a:t>C = |S|B(d/2)</a:t>
            </a:r>
          </a:p>
          <a:p>
            <a:r>
              <a:rPr lang="en-US" dirty="0" smtClean="0"/>
              <a:t>R= b|S|</a:t>
            </a:r>
            <a:r>
              <a:rPr lang="en-US" baseline="30000" dirty="0" smtClean="0"/>
              <a:t>2</a:t>
            </a:r>
            <a:r>
              <a:rPr lang="en-US" dirty="0" smtClean="0"/>
              <a:t>B(d/2)</a:t>
            </a:r>
            <a:r>
              <a:rPr lang="en-US" baseline="30000" dirty="0" smtClean="0"/>
              <a:t>2</a:t>
            </a:r>
            <a:r>
              <a:rPr lang="en-US" dirty="0" smtClean="0"/>
              <a:t>/n</a:t>
            </a:r>
          </a:p>
        </p:txBody>
      </p:sp>
      <p:sp>
        <p:nvSpPr>
          <p:cNvPr id="17" name="Oval 16"/>
          <p:cNvSpPr/>
          <p:nvPr/>
        </p:nvSpPr>
        <p:spPr>
          <a:xfrm>
            <a:off x="3077518" y="4328160"/>
            <a:ext cx="162560" cy="172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61303" y="4168150"/>
            <a:ext cx="50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s2</a:t>
            </a:r>
            <a:endParaRPr lang="en-US" sz="2800" dirty="0"/>
          </a:p>
        </p:txBody>
      </p:sp>
      <p:cxnSp>
        <p:nvCxnSpPr>
          <p:cNvPr id="19" name="Straight Arrow Connector 18"/>
          <p:cNvCxnSpPr>
            <a:endCxn id="20" idx="1"/>
          </p:cNvCxnSpPr>
          <p:nvPr/>
        </p:nvCxnSpPr>
        <p:spPr>
          <a:xfrm flipH="1" flipV="1">
            <a:off x="2663088" y="3944210"/>
            <a:ext cx="414430" cy="3941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457758" y="3738880"/>
            <a:ext cx="1402080" cy="140208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818273" y="3728720"/>
            <a:ext cx="693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d/2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467861" y="4119900"/>
            <a:ext cx="304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AE91D-D794-D34D-B826-DFE996887F29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02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9267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Key Idea:</a:t>
            </a:r>
          </a:p>
          <a:p>
            <a:pPr lvl="1"/>
            <a:r>
              <a:rPr lang="en-US" dirty="0" smtClean="0"/>
              <a:t>Divide each string into (d+1) pieces</a:t>
            </a:r>
          </a:p>
          <a:p>
            <a:pPr lvl="1"/>
            <a:r>
              <a:rPr lang="en-US" dirty="0" smtClean="0"/>
              <a:t>If HD(s1,s2)≤d, then at least one piece is identical</a:t>
            </a:r>
          </a:p>
          <a:p>
            <a:r>
              <a:rPr lang="en-US" dirty="0" smtClean="0"/>
              <a:t>Map each string to one of 2</a:t>
            </a:r>
            <a:r>
              <a:rPr lang="en-US" baseline="30000" dirty="0" smtClean="0"/>
              <a:t>(b/(d+1))</a:t>
            </a:r>
            <a:r>
              <a:rPr lang="en-US" dirty="0" smtClean="0"/>
              <a:t> reducers based on each of the (d+1) pieces</a:t>
            </a:r>
          </a:p>
          <a:p>
            <a:r>
              <a:rPr lang="en-US" dirty="0" smtClean="0"/>
              <a:t>Each reducer outputs a pair if no previous piece is also identical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769241"/>
              </p:ext>
            </p:extLst>
          </p:nvPr>
        </p:nvGraphicFramePr>
        <p:xfrm>
          <a:off x="1341120" y="3850640"/>
          <a:ext cx="374904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28448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493792"/>
              </p:ext>
            </p:extLst>
          </p:nvPr>
        </p:nvGraphicFramePr>
        <p:xfrm>
          <a:off x="1341120" y="4551680"/>
          <a:ext cx="374904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28448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860800" y="3495040"/>
            <a:ext cx="0" cy="1778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11120" y="3505200"/>
            <a:ext cx="0" cy="1778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26160" y="3860800"/>
            <a:ext cx="391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20298" y="4572000"/>
            <a:ext cx="391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s2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759200" y="3749040"/>
            <a:ext cx="1463040" cy="558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10000" y="4460240"/>
            <a:ext cx="1463040" cy="558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54800" y="4023360"/>
            <a:ext cx="1798320" cy="5892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Reducer(001110)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endCxn id="18" idx="1"/>
          </p:cNvCxnSpPr>
          <p:nvPr/>
        </p:nvCxnSpPr>
        <p:spPr>
          <a:xfrm>
            <a:off x="5222240" y="4023360"/>
            <a:ext cx="1432560" cy="29464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7" idx="6"/>
            <a:endCxn id="18" idx="1"/>
          </p:cNvCxnSpPr>
          <p:nvPr/>
        </p:nvCxnSpPr>
        <p:spPr>
          <a:xfrm flipV="1">
            <a:off x="5273040" y="4318000"/>
            <a:ext cx="1381760" cy="42164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 txBox="1">
            <a:spLocks/>
          </p:cNvSpPr>
          <p:nvPr/>
        </p:nvSpPr>
        <p:spPr>
          <a:xfrm>
            <a:off x="609600" y="5283200"/>
            <a:ext cx="8229600" cy="1330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Map cost = (d+1)</a:t>
            </a:r>
            <a:endParaRPr lang="en-US" baseline="30000" dirty="0" smtClean="0"/>
          </a:p>
          <a:p>
            <a:r>
              <a:rPr lang="en-US" dirty="0" smtClean="0"/>
              <a:t>Communication = |S|(d+1)</a:t>
            </a:r>
          </a:p>
          <a:p>
            <a:r>
              <a:rPr lang="en-US" dirty="0" smtClean="0"/>
              <a:t>Reducer for each piece receives≈|S|/2</a:t>
            </a:r>
            <a:r>
              <a:rPr lang="en-US" baseline="30000" dirty="0"/>
              <a:t>(b/(d+1)</a:t>
            </a:r>
            <a:r>
              <a:rPr lang="en-US" baseline="30000" dirty="0" smtClean="0"/>
              <a:t>)</a:t>
            </a:r>
            <a:r>
              <a:rPr lang="en-US" dirty="0" smtClean="0"/>
              <a:t> strings;</a:t>
            </a:r>
          </a:p>
          <a:p>
            <a:pPr marL="0" indent="0">
              <a:buNone/>
            </a:pPr>
            <a:r>
              <a:rPr lang="en-US" dirty="0" smtClean="0"/>
              <a:t>      R=|S|</a:t>
            </a:r>
            <a:r>
              <a:rPr lang="en-US" baseline="30000" dirty="0" smtClean="0"/>
              <a:t>2</a:t>
            </a:r>
            <a:r>
              <a:rPr lang="en-US" dirty="0" smtClean="0"/>
              <a:t>(d+1)/2</a:t>
            </a:r>
            <a:r>
              <a:rPr lang="en-US" baseline="30000" dirty="0" smtClean="0"/>
              <a:t>(b/(d+1))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54A5-81DE-7647-B7B0-0C84863D5D15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56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Anchor-Points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841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Use set A of </a:t>
            </a:r>
            <a:r>
              <a:rPr lang="en-US" i="1" dirty="0" smtClean="0"/>
              <a:t>anchor</a:t>
            </a:r>
            <a:r>
              <a:rPr lang="en-US" dirty="0" smtClean="0"/>
              <a:t> </a:t>
            </a:r>
            <a:r>
              <a:rPr lang="en-US" i="1" dirty="0" smtClean="0"/>
              <a:t>points</a:t>
            </a:r>
            <a:r>
              <a:rPr lang="en-US" dirty="0" smtClean="0"/>
              <a:t>, such that all b-bit strings are at most d-bits away from some anchor point</a:t>
            </a:r>
          </a:p>
          <a:p>
            <a:r>
              <a:rPr lang="en-US" dirty="0" smtClean="0"/>
              <a:t>Clearly |A|≥n/B(d); we show in the paper that a randomized algorithm achieves |A|≈</a:t>
            </a:r>
            <a:r>
              <a:rPr lang="en-US" dirty="0" err="1" smtClean="0"/>
              <a:t>nlogn</a:t>
            </a:r>
            <a:r>
              <a:rPr lang="en-US" dirty="0" smtClean="0"/>
              <a:t>/B(d). We assume |A|=n/B(d) for now.</a:t>
            </a:r>
          </a:p>
          <a:p>
            <a:r>
              <a:rPr lang="en-US" dirty="0" smtClean="0"/>
              <a:t>Reducers corresponding to anchors</a:t>
            </a:r>
          </a:p>
          <a:p>
            <a:r>
              <a:rPr lang="en-US" dirty="0" smtClean="0"/>
              <a:t>Map each string s to all </a:t>
            </a:r>
            <a:r>
              <a:rPr lang="en-US" dirty="0" err="1" smtClean="0"/>
              <a:t>aεA</a:t>
            </a:r>
            <a:r>
              <a:rPr lang="en-US" dirty="0" smtClean="0"/>
              <a:t> with HD(</a:t>
            </a:r>
            <a:r>
              <a:rPr lang="en-US" dirty="0" err="1" smtClean="0"/>
              <a:t>s,a</a:t>
            </a:r>
            <a:r>
              <a:rPr lang="en-US" dirty="0" smtClean="0"/>
              <a:t>)≤2d</a:t>
            </a:r>
          </a:p>
        </p:txBody>
      </p:sp>
      <p:sp>
        <p:nvSpPr>
          <p:cNvPr id="4" name="Oval 3"/>
          <p:cNvSpPr/>
          <p:nvPr/>
        </p:nvSpPr>
        <p:spPr>
          <a:xfrm>
            <a:off x="1686560" y="4775779"/>
            <a:ext cx="162560" cy="172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2095" y="4448109"/>
            <a:ext cx="325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</a:t>
            </a:r>
            <a:endParaRPr lang="en-US" sz="2800" dirty="0"/>
          </a:p>
        </p:txBody>
      </p:sp>
      <p:cxnSp>
        <p:nvCxnSpPr>
          <p:cNvPr id="6" name="Straight Arrow Connector 5"/>
          <p:cNvCxnSpPr>
            <a:endCxn id="7" idx="7"/>
          </p:cNvCxnSpPr>
          <p:nvPr/>
        </p:nvCxnSpPr>
        <p:spPr>
          <a:xfrm flipV="1">
            <a:off x="1828792" y="4391829"/>
            <a:ext cx="434758" cy="383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066800" y="4186499"/>
            <a:ext cx="1402080" cy="1402080"/>
          </a:xfrm>
          <a:prstGeom prst="ellipse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737360" y="4186499"/>
            <a:ext cx="555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679440" y="4481139"/>
            <a:ext cx="1798320" cy="5892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Reducer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(Anchor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t1)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10678" y="4697588"/>
            <a:ext cx="443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t1</a:t>
            </a:r>
            <a:endParaRPr lang="en-US" sz="2400" dirty="0"/>
          </a:p>
        </p:txBody>
      </p:sp>
      <p:sp>
        <p:nvSpPr>
          <p:cNvPr id="11" name="Freeform 10"/>
          <p:cNvSpPr/>
          <p:nvPr/>
        </p:nvSpPr>
        <p:spPr>
          <a:xfrm>
            <a:off x="1828800" y="4223643"/>
            <a:ext cx="3759200" cy="653736"/>
          </a:xfrm>
          <a:custGeom>
            <a:avLst/>
            <a:gdLst>
              <a:gd name="connsiteX0" fmla="*/ 0 w 3759200"/>
              <a:gd name="connsiteY0" fmla="*/ 653736 h 653736"/>
              <a:gd name="connsiteX1" fmla="*/ 741680 w 3759200"/>
              <a:gd name="connsiteY1" fmla="*/ 105096 h 653736"/>
              <a:gd name="connsiteX2" fmla="*/ 1158240 w 3759200"/>
              <a:gd name="connsiteY2" fmla="*/ 3496 h 653736"/>
              <a:gd name="connsiteX3" fmla="*/ 1869440 w 3759200"/>
              <a:gd name="connsiteY3" fmla="*/ 33976 h 653736"/>
              <a:gd name="connsiteX4" fmla="*/ 2479040 w 3759200"/>
              <a:gd name="connsiteY4" fmla="*/ 135576 h 653736"/>
              <a:gd name="connsiteX5" fmla="*/ 3078480 w 3759200"/>
              <a:gd name="connsiteY5" fmla="*/ 338776 h 653736"/>
              <a:gd name="connsiteX6" fmla="*/ 3505200 w 3759200"/>
              <a:gd name="connsiteY6" fmla="*/ 460696 h 653736"/>
              <a:gd name="connsiteX7" fmla="*/ 3759200 w 3759200"/>
              <a:gd name="connsiteY7" fmla="*/ 582616 h 65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59200" h="653736">
                <a:moveTo>
                  <a:pt x="0" y="653736"/>
                </a:moveTo>
                <a:cubicBezTo>
                  <a:pt x="274320" y="433602"/>
                  <a:pt x="548640" y="213469"/>
                  <a:pt x="741680" y="105096"/>
                </a:cubicBezTo>
                <a:cubicBezTo>
                  <a:pt x="934720" y="-3277"/>
                  <a:pt x="970280" y="15349"/>
                  <a:pt x="1158240" y="3496"/>
                </a:cubicBezTo>
                <a:cubicBezTo>
                  <a:pt x="1346200" y="-8357"/>
                  <a:pt x="1649307" y="11963"/>
                  <a:pt x="1869440" y="33976"/>
                </a:cubicBezTo>
                <a:cubicBezTo>
                  <a:pt x="2089573" y="55989"/>
                  <a:pt x="2277533" y="84776"/>
                  <a:pt x="2479040" y="135576"/>
                </a:cubicBezTo>
                <a:cubicBezTo>
                  <a:pt x="2680547" y="186376"/>
                  <a:pt x="2907453" y="284589"/>
                  <a:pt x="3078480" y="338776"/>
                </a:cubicBezTo>
                <a:cubicBezTo>
                  <a:pt x="3249507" y="392963"/>
                  <a:pt x="3391747" y="420056"/>
                  <a:pt x="3505200" y="460696"/>
                </a:cubicBezTo>
                <a:cubicBezTo>
                  <a:pt x="3618653" y="501336"/>
                  <a:pt x="3688926" y="541976"/>
                  <a:pt x="3759200" y="582616"/>
                </a:cubicBezTo>
              </a:path>
            </a:pathLst>
          </a:custGeom>
          <a:ln>
            <a:prstDash val="dash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046480" y="4826579"/>
            <a:ext cx="443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t2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5679440" y="5700339"/>
            <a:ext cx="1798320" cy="58928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Reducer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(Anchor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t2)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Curved Connector 17"/>
          <p:cNvCxnSpPr/>
          <p:nvPr/>
        </p:nvCxnSpPr>
        <p:spPr>
          <a:xfrm rot="10800000" flipH="1" flipV="1">
            <a:off x="1686560" y="4986589"/>
            <a:ext cx="3992880" cy="939221"/>
          </a:xfrm>
          <a:prstGeom prst="curvedConnector3">
            <a:avLst>
              <a:gd name="adj1" fmla="val -5725"/>
            </a:avLst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5B5D-6CBB-AA44-92D8-D79AF69D3C36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926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Anchor-Points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Map each string s to all </a:t>
            </a:r>
            <a:r>
              <a:rPr lang="en-US" dirty="0" err="1" smtClean="0"/>
              <a:t>aεA</a:t>
            </a:r>
            <a:r>
              <a:rPr lang="en-US" dirty="0" smtClean="0"/>
              <a:t> with HD(</a:t>
            </a:r>
            <a:r>
              <a:rPr lang="en-US" dirty="0" err="1" smtClean="0"/>
              <a:t>s,a</a:t>
            </a:r>
            <a:r>
              <a:rPr lang="en-US" dirty="0" smtClean="0"/>
              <a:t>)≤2d:</a:t>
            </a:r>
          </a:p>
          <a:p>
            <a:pPr lvl="1"/>
            <a:r>
              <a:rPr lang="en-US" dirty="0" smtClean="0"/>
              <a:t>Search in O(1) each anchor: B(2d)</a:t>
            </a:r>
          </a:p>
          <a:p>
            <a:pPr lvl="1"/>
            <a:r>
              <a:rPr lang="en-US" dirty="0" smtClean="0"/>
              <a:t>Scan all anchors: n/B(d)</a:t>
            </a:r>
          </a:p>
          <a:p>
            <a:pPr lvl="1"/>
            <a:r>
              <a:rPr lang="en-US" dirty="0" smtClean="0"/>
              <a:t>Therefore, min(B(2d),n/B(d)))</a:t>
            </a:r>
          </a:p>
          <a:p>
            <a:r>
              <a:rPr lang="en-US" dirty="0" smtClean="0"/>
              <a:t>Compare string s to all strings at the </a:t>
            </a:r>
            <a:r>
              <a:rPr lang="en-US" i="1" dirty="0" smtClean="0"/>
              <a:t>home</a:t>
            </a:r>
            <a:r>
              <a:rPr lang="en-US" dirty="0" smtClean="0"/>
              <a:t> reducer of s, i.e., the closest anchor</a:t>
            </a:r>
          </a:p>
          <a:p>
            <a:r>
              <a:rPr lang="en-US" dirty="0" smtClean="0"/>
              <a:t>Since prob. of each string being anchor=1/B(d), communication = |S|B(2d)/B(d)</a:t>
            </a:r>
          </a:p>
          <a:p>
            <a:r>
              <a:rPr lang="en-US" dirty="0" smtClean="0"/>
              <a:t>Reducer cost = |S|B(d)/n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DE5E9-E656-1B44-969A-43A08D5DA0E4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2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1" y="1656080"/>
            <a:ext cx="8260080" cy="336296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D60EA-037B-B54A-AA12-D692FC48CFD6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63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(contd.)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3360" y="1437958"/>
            <a:ext cx="8473440" cy="18694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Paper gives detailed analysis for each algorithm</a:t>
            </a:r>
          </a:p>
          <a:p>
            <a:r>
              <a:rPr lang="en-US" dirty="0" smtClean="0"/>
              <a:t>No algorithm (except Naïve) dominated by others</a:t>
            </a:r>
          </a:p>
          <a:p>
            <a:r>
              <a:rPr lang="en-US" dirty="0"/>
              <a:t>Examples costs using b=20, d=4, |S|=10</a:t>
            </a:r>
            <a:r>
              <a:rPr lang="en-US" baseline="30000" dirty="0"/>
              <a:t>5</a:t>
            </a:r>
            <a:r>
              <a:rPr lang="en-US" dirty="0"/>
              <a:t>, K=10</a:t>
            </a:r>
            <a:r>
              <a:rPr lang="en-US" baseline="30000" dirty="0"/>
              <a:t>4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307398"/>
            <a:ext cx="7555992" cy="136144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13360" y="4978400"/>
            <a:ext cx="8473440" cy="792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</a:t>
            </a:r>
            <a:r>
              <a:rPr lang="en-US" dirty="0"/>
              <a:t>“best” algorithm can be chosen based on application requirements, number of machines, etc.</a:t>
            </a:r>
          </a:p>
          <a:p>
            <a:endParaRPr lang="en-US" baseline="30000" dirty="0" smtClean="0"/>
          </a:p>
        </p:txBody>
      </p:sp>
      <p:sp>
        <p:nvSpPr>
          <p:cNvPr id="4" name="Oval 3"/>
          <p:cNvSpPr/>
          <p:nvPr/>
        </p:nvSpPr>
        <p:spPr>
          <a:xfrm>
            <a:off x="457200" y="4074160"/>
            <a:ext cx="7823200" cy="43211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7A31-F686-2C4C-83DB-B2B3F8FF8EA7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30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Definitions: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Fuzzy joins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Cost model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Algorithms for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hamming-distance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joins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Other </a:t>
            </a:r>
            <a:r>
              <a:rPr lang="en-US" b="1" dirty="0">
                <a:solidFill>
                  <a:schemeClr val="accent2"/>
                </a:solidFill>
              </a:rPr>
              <a:t>results in paper &amp; </a:t>
            </a:r>
            <a:r>
              <a:rPr lang="en-US" b="1" dirty="0" smtClean="0">
                <a:solidFill>
                  <a:schemeClr val="accent2"/>
                </a:solidFill>
              </a:rPr>
              <a:t>conclusions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EEFD-8970-894E-A9E2-5B23E5B18859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2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665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Explored edit-distance in detail</a:t>
            </a:r>
          </a:p>
          <a:p>
            <a:r>
              <a:rPr lang="en-US" dirty="0" smtClean="0"/>
              <a:t>Used similar ideas, and obtained results for a number of algorithms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93720"/>
            <a:ext cx="7881240" cy="157988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881880"/>
            <a:ext cx="8229600" cy="13665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Jaccard</a:t>
            </a:r>
            <a:r>
              <a:rPr lang="en-US" dirty="0" smtClean="0"/>
              <a:t> distance handled using edit-distance</a:t>
            </a:r>
          </a:p>
          <a:p>
            <a:pPr lvl="1"/>
            <a:r>
              <a:rPr lang="en-US" dirty="0" smtClean="0"/>
              <a:t>Leverage previous work on sorted-string representations of sets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E7FE-F71D-3B4C-BACD-0BD5F62FA160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84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</a:t>
            </a:r>
            <a:r>
              <a:rPr lang="en-US" dirty="0"/>
              <a:t>. </a:t>
            </a:r>
            <a:r>
              <a:rPr lang="en-US" dirty="0" err="1"/>
              <a:t>Vernica</a:t>
            </a:r>
            <a:r>
              <a:rPr lang="en-US" dirty="0"/>
              <a:t>, M. J. Carey, and C. Li, “Efﬁcient parallel </a:t>
            </a:r>
            <a:r>
              <a:rPr lang="en-US" dirty="0" err="1"/>
              <a:t>setsimilarity</a:t>
            </a:r>
            <a:r>
              <a:rPr lang="en-US" dirty="0"/>
              <a:t> joins using </a:t>
            </a:r>
            <a:r>
              <a:rPr lang="en-US" dirty="0" err="1"/>
              <a:t>mapreduce</a:t>
            </a:r>
            <a:r>
              <a:rPr lang="en-US" dirty="0"/>
              <a:t>,” in SIGMOD ’10</a:t>
            </a:r>
            <a:r>
              <a:rPr lang="en-US" dirty="0" smtClean="0"/>
              <a:t>.</a:t>
            </a:r>
          </a:p>
          <a:p>
            <a:r>
              <a:rPr lang="en-US" dirty="0"/>
              <a:t>A. </a:t>
            </a:r>
            <a:r>
              <a:rPr lang="en-US" dirty="0" err="1"/>
              <a:t>Okcan</a:t>
            </a:r>
            <a:r>
              <a:rPr lang="en-US" dirty="0"/>
              <a:t> and M. </a:t>
            </a:r>
            <a:r>
              <a:rPr lang="en-US" dirty="0" err="1"/>
              <a:t>Riedewald</a:t>
            </a:r>
            <a:r>
              <a:rPr lang="en-US" dirty="0"/>
              <a:t>, “Processing theta-joins </a:t>
            </a:r>
            <a:r>
              <a:rPr lang="en-US" dirty="0" smtClean="0"/>
              <a:t>using </a:t>
            </a:r>
            <a:r>
              <a:rPr lang="en-US" dirty="0" err="1" smtClean="0"/>
              <a:t>mapreduce</a:t>
            </a:r>
            <a:r>
              <a:rPr lang="en-US" dirty="0"/>
              <a:t>,” in SIGMOD ’11</a:t>
            </a:r>
            <a:r>
              <a:rPr lang="en-US" dirty="0" smtClean="0"/>
              <a:t>.</a:t>
            </a:r>
          </a:p>
          <a:p>
            <a:r>
              <a:rPr lang="en-US" dirty="0"/>
              <a:t>F. N. </a:t>
            </a:r>
            <a:r>
              <a:rPr lang="en-US" dirty="0" err="1"/>
              <a:t>Afrati</a:t>
            </a:r>
            <a:r>
              <a:rPr lang="en-US" dirty="0"/>
              <a:t> and J. D. Ullman, “Optimizing joins in a </a:t>
            </a:r>
            <a:r>
              <a:rPr lang="en-US" dirty="0" err="1"/>
              <a:t>mapreduce</a:t>
            </a:r>
            <a:r>
              <a:rPr lang="en-US" dirty="0"/>
              <a:t> environment,” in EDBT, </a:t>
            </a:r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61DD-AC51-D64D-AF4F-D6610852A74C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0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Open Questions</a:t>
            </a:r>
            <a:br>
              <a:rPr lang="en-US" dirty="0" smtClean="0"/>
            </a:br>
            <a:r>
              <a:rPr lang="en-US" dirty="0" smtClean="0"/>
              <a:t>[Ongoing &amp; Future Work]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any lower bounds on fuzzy joins?</a:t>
            </a:r>
          </a:p>
          <a:p>
            <a:r>
              <a:rPr lang="en-US" dirty="0" smtClean="0"/>
              <a:t>Can we explicitly tradeoff communication for the other costs?</a:t>
            </a:r>
          </a:p>
          <a:p>
            <a:r>
              <a:rPr lang="en-US" dirty="0" smtClean="0"/>
              <a:t>Key Idea [Cloud Futures 2012]:</a:t>
            </a:r>
          </a:p>
          <a:p>
            <a:pPr lvl="1"/>
            <a:r>
              <a:rPr lang="en-US" dirty="0" smtClean="0"/>
              <a:t>If we know how many outputs each input (or set of inputs) can generate, can we bound the number of outputs at each reducer based on communication?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45F6-6546-844B-B1AE-748185519FCA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438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 lIns="91440"/>
          <a:lstStyle/>
          <a:p>
            <a:r>
              <a:rPr lang="en-US" dirty="0" smtClean="0">
                <a:solidFill>
                  <a:schemeClr val="tx1"/>
                </a:solidFill>
              </a:rPr>
              <a:t>Thanks!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632F6-DD94-334D-93C1-DFC62B317536}" type="datetime1">
              <a:rPr lang="en-US" smtClean="0"/>
              <a:t>4/1/12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Anish Das Sarma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B813-7F87-6D49-ABEC-2C37448AEF0E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507298"/>
            <a:ext cx="8229600" cy="1143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kern="1200">
                <a:ln>
                  <a:solidFill>
                    <a:schemeClr val="accent6"/>
                  </a:solidFill>
                </a:ln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</a:rPr>
              <a:t>Anish Das Sarma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Google Research</a:t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anish.dassarma@gmail.com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86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2362</TotalTime>
  <Words>1673</Words>
  <Application>Microsoft Macintosh PowerPoint</Application>
  <PresentationFormat>On-screen Show (4:3)</PresentationFormat>
  <Paragraphs>291</Paragraphs>
  <Slides>24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Fuzzy Joins using MapReduce Anish Das Sarma</vt:lpstr>
      <vt:lpstr>Introduction</vt:lpstr>
      <vt:lpstr>Outline</vt:lpstr>
      <vt:lpstr>Fuzzy Joins</vt:lpstr>
      <vt:lpstr>Example: Distance Measures</vt:lpstr>
      <vt:lpstr>Hamming Distance</vt:lpstr>
      <vt:lpstr>MR Cost Model</vt:lpstr>
      <vt:lpstr>Assumptions</vt:lpstr>
      <vt:lpstr>Outline</vt:lpstr>
      <vt:lpstr>Warm-up: Naïve Algorithm</vt:lpstr>
      <vt:lpstr>Hamming Distance Algorithms</vt:lpstr>
      <vt:lpstr>Summary of Results</vt:lpstr>
      <vt:lpstr>Ball-Hashing-1</vt:lpstr>
      <vt:lpstr>Ball-Hashing-2</vt:lpstr>
      <vt:lpstr>Splitting</vt:lpstr>
      <vt:lpstr>Anchor-Points</vt:lpstr>
      <vt:lpstr>Anchor-Points (contd.)</vt:lpstr>
      <vt:lpstr>Summary</vt:lpstr>
      <vt:lpstr>Summary (contd.)</vt:lpstr>
      <vt:lpstr>Outline</vt:lpstr>
      <vt:lpstr>Other Results</vt:lpstr>
      <vt:lpstr>Related Work</vt:lpstr>
      <vt:lpstr>Open Questions [Ongoing &amp; Future Work]</vt:lpstr>
      <vt:lpstr>Thanks!</vt:lpstr>
    </vt:vector>
  </TitlesOfParts>
  <Company>Google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Fuzzy Joins using MapReduce Anish Das Sarma</dc:title>
  <dc:creator>Anish Das Sarma</dc:creator>
  <cp:lastModifiedBy>Anish Das Sarma</cp:lastModifiedBy>
  <cp:revision>285</cp:revision>
  <dcterms:created xsi:type="dcterms:W3CDTF">2012-03-26T16:13:09Z</dcterms:created>
  <dcterms:modified xsi:type="dcterms:W3CDTF">2012-04-01T19:34:08Z</dcterms:modified>
</cp:coreProperties>
</file>