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pdf" ContentType="application/pdf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5.xml" ContentType="application/vnd.openxmlformats-officedocument.presentationml.slide+xml"/>
  <Override PartName="/docProps/app.xml" ContentType="application/vnd.openxmlformats-officedocument.extended-properties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wmf" ContentType="image/x-wmf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63" r:id="rId3"/>
    <p:sldId id="490" r:id="rId4"/>
    <p:sldId id="502" r:id="rId5"/>
    <p:sldId id="503" r:id="rId6"/>
    <p:sldId id="526" r:id="rId7"/>
    <p:sldId id="504" r:id="rId8"/>
    <p:sldId id="510" r:id="rId9"/>
    <p:sldId id="508" r:id="rId10"/>
    <p:sldId id="511" r:id="rId11"/>
    <p:sldId id="513" r:id="rId12"/>
    <p:sldId id="512" r:id="rId13"/>
    <p:sldId id="518" r:id="rId14"/>
    <p:sldId id="522" r:id="rId15"/>
    <p:sldId id="519" r:id="rId16"/>
    <p:sldId id="524" r:id="rId17"/>
    <p:sldId id="527" r:id="rId18"/>
    <p:sldId id="478" r:id="rId19"/>
    <p:sldId id="479" r:id="rId20"/>
    <p:sldId id="491" r:id="rId21"/>
    <p:sldId id="481" r:id="rId22"/>
    <p:sldId id="482" r:id="rId23"/>
    <p:sldId id="494" r:id="rId24"/>
    <p:sldId id="497" r:id="rId25"/>
    <p:sldId id="487" r:id="rId26"/>
    <p:sldId id="498" r:id="rId27"/>
    <p:sldId id="489" r:id="rId28"/>
    <p:sldId id="499" r:id="rId29"/>
    <p:sldId id="500" r:id="rId30"/>
    <p:sldId id="501" r:id="rId31"/>
    <p:sldId id="495" r:id="rId32"/>
    <p:sldId id="525" r:id="rId33"/>
    <p:sldId id="515" r:id="rId34"/>
    <p:sldId id="516" r:id="rId35"/>
    <p:sldId id="517" r:id="rId36"/>
    <p:sldId id="399" r:id="rId37"/>
    <p:sldId id="523" r:id="rId38"/>
    <p:sldId id="52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33CC33"/>
    <a:srgbClr val="CCE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939" autoAdjust="0"/>
    <p:restoredTop sz="94660"/>
  </p:normalViewPr>
  <p:slideViewPr>
    <p:cSldViewPr>
      <p:cViewPr varScale="1">
        <p:scale>
          <a:sx n="111" d="100"/>
          <a:sy n="111" d="100"/>
        </p:scale>
        <p:origin x="-8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theme" Target="theme/theme1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printerSettings" Target="printerSettings/printerSettings1.bin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4" Type="http://schemas.openxmlformats.org/officeDocument/2006/relationships/viewProps" Target="viewProps.xml"/><Relationship Id="rId4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C89BD-DD73-4B5A-B78D-D5FA24C50556}" type="datetimeFigureOut">
              <a:rPr lang="en-US" smtClean="0"/>
              <a:pPr/>
              <a:t>2/25/10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E130-1FA2-4CB3-AEE4-A9A66B9DD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E9A54-5C9F-48B6-BFCC-89CBC106EFFC}" type="datetimeFigureOut">
              <a:rPr lang="en-US" smtClean="0"/>
              <a:pPr/>
              <a:t>2/25/10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A79DA-7C57-4B05-ADFA-3DBB2F9449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6C0499-1016-FE4D-982A-7E3837B0BD87}" type="slidenum">
              <a:rPr lang="en-US"/>
              <a:pPr/>
              <a:t>35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with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F82D1-6EE9-5447-8220-46B08AC15D74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F3EE7B-B67B-4D9C-B460-F2CDA62C3C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28600"/>
            <a:ext cx="70104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4D41C-7984-E64B-A62D-EDC08F50A110}" type="datetime1">
              <a:rPr lang="en-US" smtClean="0"/>
              <a:pPr/>
              <a:t>2/25/10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4C09-18F5-1749-B3A1-563D2B49A74D}" type="datetime1">
              <a:rPr lang="en-US" smtClean="0"/>
              <a:pPr/>
              <a:t>2/25/10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339C8-D8FF-C448-AD61-2AB54C6DD478}" type="datetime1">
              <a:rPr lang="en-US" smtClean="0"/>
              <a:pPr/>
              <a:t>2/25/10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71FE-15E7-0D48-8A78-D2072F73678B}" type="datetime1">
              <a:rPr lang="en-US" smtClean="0"/>
              <a:pPr/>
              <a:t>2/25/10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D428-A518-B445-A8F5-45AE09713183}" type="datetime1">
              <a:rPr lang="en-US" smtClean="0"/>
              <a:pPr/>
              <a:t>2/25/10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8A543-8DAE-AE43-81A4-DF9A72045892}" type="datetime1">
              <a:rPr lang="en-US" smtClean="0"/>
              <a:pPr/>
              <a:t>2/25/10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166C4-7180-7B4E-BFAF-A03EFB1FBF89}" type="datetime1">
              <a:rPr lang="en-US" smtClean="0"/>
              <a:pPr/>
              <a:t>2/25/10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BD30E-4A20-D443-ADA4-66FCE1CBA337}" type="datetime1">
              <a:rPr lang="en-US" smtClean="0"/>
              <a:pPr/>
              <a:t>2/25/10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CB049-D72B-604D-94F3-D5BC0654C793}" type="datetime1">
              <a:rPr lang="en-US" smtClean="0"/>
              <a:pPr/>
              <a:t>2/25/10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B514-4ECD-3343-A34C-FA4C8F9B7B17}" type="datetime1">
              <a:rPr lang="en-US" smtClean="0"/>
              <a:pPr/>
              <a:t>2/25/10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2ECF8-B367-3248-B96D-54B0D7E91A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60B8A-6CF1-664C-AB21-1D8FFDEF2533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62800" y="632460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68254-CEFF-4EED-B034-B256F257CE1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5" r:id="rId2"/>
    <p:sldLayoutId id="214748364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6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d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pn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3" Type="http://schemas.openxmlformats.org/officeDocument/2006/relationships/hyperlink" Target="mailto:anish@cs.stanford.edu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is this </a:t>
            </a:r>
            <a:r>
              <a:rPr lang="en-US" smtClean="0"/>
              <a:t>data here?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762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Anish Das Sarma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E337-6917-D04C-AEF0-AF2A3D61FB92}" type="datetime1">
              <a:rPr lang="en-US" smtClean="0"/>
              <a:pPr/>
              <a:t>2/25/10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Understanding Derived Data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F3EE7B-B67B-4D9C-B460-F2CDA62C3C1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136E1-E51F-8549-BBB3-32165DFA5279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810000" y="3276600"/>
            <a:ext cx="914400" cy="914400"/>
          </a:xfrm>
          <a:prstGeom prst="ellipse">
            <a:avLst/>
          </a:prstGeom>
          <a:solidFill>
            <a:schemeClr val="bg2">
              <a:alpha val="49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000000">
                    <a:alpha val="49000"/>
                  </a:srgbClr>
                </a:solidFill>
              </a:rPr>
              <a:t>Op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000000">
                  <a:alpha val="49000"/>
                </a:srgbClr>
              </a:solidFill>
            </a:endParaRPr>
          </a:p>
        </p:txBody>
      </p:sp>
      <p:sp>
        <p:nvSpPr>
          <p:cNvPr id="9" name="Magnetic Disk 8"/>
          <p:cNvSpPr/>
          <p:nvPr/>
        </p:nvSpPr>
        <p:spPr>
          <a:xfrm>
            <a:off x="3810000" y="1524000"/>
            <a:ext cx="914400" cy="990600"/>
          </a:xfrm>
          <a:prstGeom prst="flowChartMagneticDisk">
            <a:avLst/>
          </a:prstGeom>
          <a:solidFill>
            <a:srgbClr val="95B3D7"/>
          </a:solidFill>
          <a:ln>
            <a:solidFill>
              <a:srgbClr val="4F81BD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Input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" name="Magnetic Disk 9"/>
          <p:cNvSpPr/>
          <p:nvPr/>
        </p:nvSpPr>
        <p:spPr>
          <a:xfrm>
            <a:off x="3810000" y="4953000"/>
            <a:ext cx="914400" cy="990600"/>
          </a:xfrm>
          <a:prstGeom prst="flowChartMagneticDisk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  <a:alpha val="37000"/>
                </a:schemeClr>
              </a:gs>
              <a:gs pos="80000">
                <a:schemeClr val="accent1">
                  <a:shade val="93000"/>
                  <a:satMod val="130000"/>
                  <a:alpha val="37000"/>
                </a:schemeClr>
              </a:gs>
              <a:gs pos="100000">
                <a:schemeClr val="accent1">
                  <a:shade val="94000"/>
                  <a:satMod val="135000"/>
                  <a:alpha val="3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000000">
                    <a:alpha val="37000"/>
                  </a:srgbClr>
                </a:solidFill>
              </a:rPr>
              <a:t>Output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000000">
                  <a:alpha val="37000"/>
                </a:srgbClr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114800" y="2514600"/>
            <a:ext cx="304800" cy="762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4114800" y="4191000"/>
            <a:ext cx="304800" cy="762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2133601" y="4663108"/>
            <a:ext cx="1295399" cy="1351721"/>
          </a:xfrm>
          <a:prstGeom prst="rect">
            <a:avLst/>
          </a:prstGeom>
        </p:spPr>
      </p:pic>
      <p:sp>
        <p:nvSpPr>
          <p:cNvPr id="15" name="Curved Right Arrow 14"/>
          <p:cNvSpPr/>
          <p:nvPr/>
        </p:nvSpPr>
        <p:spPr>
          <a:xfrm rot="10800000">
            <a:off x="5029200" y="2133600"/>
            <a:ext cx="1905000" cy="3200400"/>
          </a:xfrm>
          <a:prstGeom prst="curvedRightArrow">
            <a:avLst/>
          </a:prstGeom>
          <a:solidFill>
            <a:srgbClr val="CCECFF"/>
          </a:solidFill>
          <a:ln w="28575" cap="flat" cmpd="sng" algn="ctr">
            <a:solidFill>
              <a:schemeClr val="accent1">
                <a:shade val="95000"/>
                <a:satMod val="10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457200" y="2438400"/>
            <a:ext cx="2590800" cy="533400"/>
          </a:xfrm>
          <a:prstGeom prst="wedgeRectCallout">
            <a:avLst>
              <a:gd name="adj1" fmla="val 77960"/>
              <a:gd name="adj2" fmla="val 192567"/>
            </a:avLst>
          </a:prstGeom>
          <a:solidFill>
            <a:srgbClr val="CCECFF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tx1">
                    <a:alpha val="43000"/>
                  </a:schemeClr>
                </a:solidFill>
              </a:rPr>
              <a:t>Part-1: SQL Query</a:t>
            </a:r>
          </a:p>
        </p:txBody>
      </p:sp>
      <p:sp>
        <p:nvSpPr>
          <p:cNvPr id="16" name="Rectangular Callout 15"/>
          <p:cNvSpPr/>
          <p:nvPr/>
        </p:nvSpPr>
        <p:spPr>
          <a:xfrm>
            <a:off x="457200" y="3733800"/>
            <a:ext cx="2590800" cy="685800"/>
          </a:xfrm>
          <a:prstGeom prst="wedgeRectCallout">
            <a:avLst>
              <a:gd name="adj1" fmla="val 77506"/>
              <a:gd name="adj2" fmla="val -49671"/>
            </a:avLst>
          </a:prstGeom>
          <a:solidFill>
            <a:srgbClr val="CCECFF">
              <a:alpha val="4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000000">
                    <a:alpha val="43000"/>
                  </a:srgbClr>
                </a:solidFill>
              </a:rPr>
              <a:t>Part-2: Information Extraction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000000">
                  <a:alpha val="43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2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Outline of The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Part 1: Synthesizing View Definitions from Data</a:t>
            </a:r>
          </a:p>
          <a:p>
            <a:pPr lvl="1"/>
            <a:r>
              <a:rPr lang="en-US" sz="2400" dirty="0" smtClean="0">
                <a:solidFill>
                  <a:srgbClr val="1F497D"/>
                </a:solidFill>
              </a:rPr>
              <a:t>[ICDT 2010: Anish Das Sarma (Y!), </a:t>
            </a:r>
            <a:r>
              <a:rPr lang="en-US" sz="2400" dirty="0" err="1" smtClean="0">
                <a:solidFill>
                  <a:srgbClr val="1F497D"/>
                </a:solidFill>
              </a:rPr>
              <a:t>Aditya</a:t>
            </a:r>
            <a:r>
              <a:rPr lang="en-US" sz="2400" dirty="0" smtClean="0">
                <a:solidFill>
                  <a:srgbClr val="1F497D"/>
                </a:solidFill>
              </a:rPr>
              <a:t> </a:t>
            </a:r>
            <a:r>
              <a:rPr lang="en-US" sz="2400" dirty="0" err="1" smtClean="0">
                <a:solidFill>
                  <a:srgbClr val="1F497D"/>
                </a:solidFill>
              </a:rPr>
              <a:t>Parameswaran</a:t>
            </a:r>
            <a:r>
              <a:rPr lang="en-US" sz="2400" dirty="0" smtClean="0">
                <a:solidFill>
                  <a:srgbClr val="1F497D"/>
                </a:solidFill>
              </a:rPr>
              <a:t>, Hector Garcia-Molina, Jennifer </a:t>
            </a:r>
            <a:r>
              <a:rPr lang="en-US" sz="2400" dirty="0" err="1" smtClean="0">
                <a:solidFill>
                  <a:srgbClr val="1F497D"/>
                </a:solidFill>
              </a:rPr>
              <a:t>Widom</a:t>
            </a:r>
            <a:r>
              <a:rPr lang="en-US" sz="2400" dirty="0" smtClean="0">
                <a:solidFill>
                  <a:srgbClr val="1F497D"/>
                </a:solidFill>
              </a:rPr>
              <a:t> (Stanford)]</a:t>
            </a:r>
            <a:endParaRPr lang="en-US" dirty="0" smtClean="0">
              <a:solidFill>
                <a:srgbClr val="1F497D"/>
              </a:solidFill>
            </a:endParaRPr>
          </a:p>
          <a:p>
            <a:r>
              <a:rPr lang="en-US" dirty="0" smtClean="0"/>
              <a:t>Part 2: Investigating Information Extraction</a:t>
            </a:r>
          </a:p>
          <a:p>
            <a:pPr lvl="1"/>
            <a:r>
              <a:rPr lang="en-US" sz="2400" dirty="0" smtClean="0">
                <a:solidFill>
                  <a:srgbClr val="1F497D"/>
                </a:solidFill>
              </a:rPr>
              <a:t>[SIGMOD 2010: Anish Das Sarma, </a:t>
            </a:r>
            <a:r>
              <a:rPr lang="en-US" sz="2400" dirty="0" err="1" smtClean="0">
                <a:solidFill>
                  <a:srgbClr val="1F497D"/>
                </a:solidFill>
              </a:rPr>
              <a:t>Alpa</a:t>
            </a:r>
            <a:r>
              <a:rPr lang="en-US" sz="2400" dirty="0" smtClean="0">
                <a:solidFill>
                  <a:srgbClr val="1F497D"/>
                </a:solidFill>
              </a:rPr>
              <a:t> Jain (Y!), </a:t>
            </a:r>
            <a:r>
              <a:rPr lang="en-US" sz="2400" dirty="0" err="1" smtClean="0">
                <a:solidFill>
                  <a:srgbClr val="1F497D"/>
                </a:solidFill>
              </a:rPr>
              <a:t>Divesh</a:t>
            </a:r>
            <a:r>
              <a:rPr lang="en-US" sz="2400" dirty="0" smtClean="0">
                <a:solidFill>
                  <a:srgbClr val="1F497D"/>
                </a:solidFill>
              </a:rPr>
              <a:t> </a:t>
            </a:r>
            <a:r>
              <a:rPr lang="en-US" sz="2400" dirty="0" err="1" smtClean="0">
                <a:solidFill>
                  <a:srgbClr val="1F497D"/>
                </a:solidFill>
              </a:rPr>
              <a:t>Srivastava</a:t>
            </a:r>
            <a:r>
              <a:rPr lang="en-US" sz="2400" dirty="0" smtClean="0">
                <a:solidFill>
                  <a:srgbClr val="1F497D"/>
                </a:solidFill>
              </a:rPr>
              <a:t> (AT&amp;T)]</a:t>
            </a:r>
          </a:p>
          <a:p>
            <a:r>
              <a:rPr lang="en-US" dirty="0" smtClean="0"/>
              <a:t>Part 3: 60-second overview of our group at Y! research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F3EE7B-B67B-4D9C-B460-F2CDA62C3C1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95FF-953E-FD4D-AA91-80DC696E01CF}" type="datetime1">
              <a:rPr lang="en-US" smtClean="0"/>
              <a:pPr/>
              <a:t>2/25/10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 1: Synthesizing View Definitions from Data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762000" y="1752600"/>
            <a:ext cx="7543800" cy="2438400"/>
            <a:chOff x="838200" y="2209800"/>
            <a:chExt cx="7543800" cy="2438400"/>
          </a:xfrm>
        </p:grpSpPr>
        <p:sp>
          <p:nvSpPr>
            <p:cNvPr id="6" name="Rectangle 5"/>
            <p:cNvSpPr/>
            <p:nvPr/>
          </p:nvSpPr>
          <p:spPr>
            <a:xfrm>
              <a:off x="838200" y="2209800"/>
              <a:ext cx="7543800" cy="2438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14400" y="2286000"/>
              <a:ext cx="7391400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n>
                    <a:solidFill>
                      <a:srgbClr val="800000"/>
                    </a:solidFill>
                  </a:ln>
                </a:rPr>
                <a:t>View Definitions Problem</a:t>
              </a:r>
            </a:p>
            <a:p>
              <a:pPr marL="457200" indent="-457200"/>
              <a:r>
                <a:rPr lang="en-US" sz="2400" b="1" dirty="0" smtClean="0">
                  <a:ln>
                    <a:solidFill>
                      <a:srgbClr val="000000"/>
                    </a:solidFill>
                  </a:ln>
                </a:rPr>
                <a:t>Input: 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Database D, View V</a:t>
              </a:r>
            </a:p>
            <a:p>
              <a:pPr marL="457200" indent="-457200"/>
              <a:r>
                <a:rPr lang="en-US" sz="2400" b="1" dirty="0" smtClean="0">
                  <a:ln>
                    <a:solidFill>
                      <a:srgbClr val="000000"/>
                    </a:solidFill>
                  </a:ln>
                </a:rPr>
                <a:t>Output: 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Find Q such that:</a:t>
              </a:r>
            </a:p>
            <a:p>
              <a:pPr marL="914400" lvl="1" indent="-457200">
                <a:buAutoNum type="arabicParenBoth"/>
              </a:pP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Closeness: Q(D)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  <a:latin typeface="ＭＳ ゴシック"/>
                  <a:ea typeface="ＭＳ ゴシック"/>
                  <a:cs typeface="ＭＳ ゴシック"/>
                </a:rPr>
                <a:t>≈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 V (“level of approximation”)</a:t>
              </a:r>
            </a:p>
            <a:p>
              <a:pPr marL="914400" lvl="1" indent="-457200">
                <a:buAutoNum type="arabicParenBoth"/>
              </a:pP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Succinctness: Q is “succinct” </a:t>
              </a:r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3657600"/>
            <a:ext cx="8458200" cy="2392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447800"/>
            <a:ext cx="6261100" cy="3886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52800" y="3048000"/>
            <a:ext cx="21336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410200" y="3048000"/>
            <a:ext cx="1371600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86200" y="4114800"/>
            <a:ext cx="3733800" cy="1219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67400" y="1295400"/>
            <a:ext cx="2133600" cy="2819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dirty="0" smtClean="0"/>
              <a:t>1-Slide Motivation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143000" y="1219200"/>
            <a:ext cx="3048000" cy="434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View Definitions Problem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5" name="Group 9"/>
          <p:cNvGrpSpPr/>
          <p:nvPr/>
        </p:nvGrpSpPr>
        <p:grpSpPr>
          <a:xfrm>
            <a:off x="762000" y="1752600"/>
            <a:ext cx="7543800" cy="2438400"/>
            <a:chOff x="838200" y="2209800"/>
            <a:chExt cx="7543800" cy="2438400"/>
          </a:xfrm>
        </p:grpSpPr>
        <p:sp>
          <p:nvSpPr>
            <p:cNvPr id="6" name="Rectangle 5"/>
            <p:cNvSpPr/>
            <p:nvPr/>
          </p:nvSpPr>
          <p:spPr>
            <a:xfrm>
              <a:off x="838200" y="2209800"/>
              <a:ext cx="7543800" cy="2438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14400" y="2286000"/>
              <a:ext cx="7391400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n>
                    <a:solidFill>
                      <a:srgbClr val="800000"/>
                    </a:solidFill>
                  </a:ln>
                </a:rPr>
                <a:t>View Definitions Problem</a:t>
              </a:r>
            </a:p>
            <a:p>
              <a:pPr marL="457200" indent="-457200"/>
              <a:r>
                <a:rPr lang="en-US" sz="2400" b="1" dirty="0" smtClean="0">
                  <a:ln>
                    <a:solidFill>
                      <a:srgbClr val="000000"/>
                    </a:solidFill>
                  </a:ln>
                </a:rPr>
                <a:t>Input: 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Database D, View V</a:t>
              </a:r>
            </a:p>
            <a:p>
              <a:pPr marL="457200" indent="-457200"/>
              <a:r>
                <a:rPr lang="en-US" sz="2400" b="1" dirty="0" smtClean="0">
                  <a:ln>
                    <a:solidFill>
                      <a:srgbClr val="000000"/>
                    </a:solidFill>
                  </a:ln>
                </a:rPr>
                <a:t>Output: 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Find Q such that:</a:t>
              </a:r>
            </a:p>
            <a:p>
              <a:pPr marL="914400" lvl="1" indent="-457200">
                <a:buAutoNum type="arabicParenBoth"/>
              </a:pP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Closeness: Q(D)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  <a:latin typeface="ＭＳ ゴシック"/>
                  <a:ea typeface="ＭＳ ゴシック"/>
                  <a:cs typeface="ＭＳ ゴシック"/>
                </a:rPr>
                <a:t>≈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 V (“level of approximation”)</a:t>
              </a:r>
            </a:p>
            <a:p>
              <a:pPr marL="914400" lvl="1" indent="-457200">
                <a:buAutoNum type="arabicParenBoth"/>
              </a:pP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Succinctness: Q is “succinct” </a:t>
              </a:r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3657600"/>
            <a:ext cx="8458200" cy="2392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Group 13"/>
          <p:cNvGrpSpPr/>
          <p:nvPr/>
        </p:nvGrpSpPr>
        <p:grpSpPr>
          <a:xfrm>
            <a:off x="609600" y="2743200"/>
            <a:ext cx="2438400" cy="3048000"/>
            <a:chOff x="609600" y="2743200"/>
            <a:chExt cx="2438400" cy="3048000"/>
          </a:xfrm>
        </p:grpSpPr>
        <p:sp>
          <p:nvSpPr>
            <p:cNvPr id="11" name="Oval 10"/>
            <p:cNvSpPr/>
            <p:nvPr/>
          </p:nvSpPr>
          <p:spPr>
            <a:xfrm>
              <a:off x="2438400" y="2743200"/>
              <a:ext cx="609600" cy="5334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ular Callout 11"/>
            <p:cNvSpPr/>
            <p:nvPr/>
          </p:nvSpPr>
          <p:spPr>
            <a:xfrm>
              <a:off x="609600" y="4800600"/>
              <a:ext cx="1828800" cy="990600"/>
            </a:xfrm>
            <a:prstGeom prst="wedgeRectCallout">
              <a:avLst>
                <a:gd name="adj1" fmla="val 55489"/>
                <a:gd name="adj2" fmla="val -212402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85800" y="4953000"/>
              <a:ext cx="16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FF0000"/>
                    </a:solidFill>
                  </a:ln>
                </a:rPr>
                <a:t>(1) What class of queries?</a:t>
              </a:r>
              <a:endParaRPr lang="en-US" dirty="0">
                <a:ln>
                  <a:solidFill>
                    <a:srgbClr val="FF0000"/>
                  </a:solidFill>
                </a:ln>
              </a:endParaRPr>
            </a:p>
          </p:txBody>
        </p:sp>
      </p:grpSp>
      <p:grpSp>
        <p:nvGrpSpPr>
          <p:cNvPr id="10" name="Group 15"/>
          <p:cNvGrpSpPr/>
          <p:nvPr/>
        </p:nvGrpSpPr>
        <p:grpSpPr>
          <a:xfrm>
            <a:off x="2819400" y="3124200"/>
            <a:ext cx="1828800" cy="3124200"/>
            <a:chOff x="1676400" y="2743200"/>
            <a:chExt cx="1828800" cy="3124200"/>
          </a:xfrm>
        </p:grpSpPr>
        <p:sp>
          <p:nvSpPr>
            <p:cNvPr id="17" name="Oval 16"/>
            <p:cNvSpPr/>
            <p:nvPr/>
          </p:nvSpPr>
          <p:spPr>
            <a:xfrm>
              <a:off x="1981200" y="2743200"/>
              <a:ext cx="1219200" cy="533400"/>
            </a:xfrm>
            <a:prstGeom prst="ellipse">
              <a:avLst/>
            </a:prstGeom>
            <a:noFill/>
            <a:ln w="38100" cap="flat" cmpd="sng" algn="ctr">
              <a:solidFill>
                <a:srgbClr val="33CC3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ular Callout 17"/>
            <p:cNvSpPr/>
            <p:nvPr/>
          </p:nvSpPr>
          <p:spPr>
            <a:xfrm>
              <a:off x="1676400" y="4876800"/>
              <a:ext cx="1828800" cy="990600"/>
            </a:xfrm>
            <a:prstGeom prst="wedgeRectCallout">
              <a:avLst>
                <a:gd name="adj1" fmla="val 14200"/>
                <a:gd name="adj2" fmla="val -213557"/>
              </a:avLst>
            </a:prstGeom>
            <a:noFill/>
            <a:ln w="28575" cap="flat" cmpd="sng" algn="ctr">
              <a:solidFill>
                <a:srgbClr val="33CC3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28800" y="5029200"/>
              <a:ext cx="16002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33CC33"/>
                    </a:solidFill>
                  </a:ln>
                </a:rPr>
                <a:t>(2) What error is tolerable?</a:t>
              </a:r>
              <a:endParaRPr lang="en-US" dirty="0">
                <a:ln>
                  <a:solidFill>
                    <a:srgbClr val="33CC33"/>
                  </a:solidFill>
                </a:ln>
              </a:endParaRPr>
            </a:p>
          </p:txBody>
        </p:sp>
      </p:grpSp>
      <p:grpSp>
        <p:nvGrpSpPr>
          <p:cNvPr id="14" name="Group 19"/>
          <p:cNvGrpSpPr/>
          <p:nvPr/>
        </p:nvGrpSpPr>
        <p:grpSpPr>
          <a:xfrm>
            <a:off x="3962400" y="3505200"/>
            <a:ext cx="3352800" cy="2667000"/>
            <a:chOff x="2438400" y="2743200"/>
            <a:chExt cx="3352800" cy="2667000"/>
          </a:xfrm>
        </p:grpSpPr>
        <p:sp>
          <p:nvSpPr>
            <p:cNvPr id="21" name="Oval 20"/>
            <p:cNvSpPr/>
            <p:nvPr/>
          </p:nvSpPr>
          <p:spPr>
            <a:xfrm>
              <a:off x="2438400" y="2743200"/>
              <a:ext cx="1524000" cy="533400"/>
            </a:xfrm>
            <a:prstGeom prst="ellips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ular Callout 21"/>
            <p:cNvSpPr/>
            <p:nvPr/>
          </p:nvSpPr>
          <p:spPr>
            <a:xfrm>
              <a:off x="3962400" y="4419600"/>
              <a:ext cx="1828800" cy="990600"/>
            </a:xfrm>
            <a:prstGeom prst="wedgeRectCallout">
              <a:avLst>
                <a:gd name="adj1" fmla="val -90898"/>
                <a:gd name="adj2" fmla="val -167355"/>
              </a:avLst>
            </a:pr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038600" y="4572000"/>
              <a:ext cx="16002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0000FF"/>
                    </a:solidFill>
                  </a:ln>
                </a:rPr>
                <a:t>(3) Metric of succinctness?</a:t>
              </a:r>
              <a:endParaRPr lang="en-US" dirty="0">
                <a:ln>
                  <a:solidFill>
                    <a:srgbClr val="0000FF"/>
                  </a:solidFill>
                </a:ln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67400" cy="1143000"/>
          </a:xfrm>
        </p:spPr>
        <p:txBody>
          <a:bodyPr/>
          <a:lstStyle/>
          <a:p>
            <a:pPr algn="l"/>
            <a:r>
              <a:rPr lang="en-US" dirty="0" smtClean="0">
                <a:ln>
                  <a:solidFill>
                    <a:srgbClr val="000090"/>
                  </a:solidFill>
                </a:ln>
              </a:rPr>
              <a:t>1. Classes of Queries</a:t>
            </a:r>
            <a:endParaRPr lang="en-US" dirty="0">
              <a:ln>
                <a:solidFill>
                  <a:srgbClr val="000090"/>
                </a:solidFill>
              </a:ln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943600" y="152400"/>
            <a:ext cx="2899377" cy="609600"/>
            <a:chOff x="1981200" y="3429000"/>
            <a:chExt cx="2899377" cy="609600"/>
          </a:xfrm>
        </p:grpSpPr>
        <p:sp>
          <p:nvSpPr>
            <p:cNvPr id="6" name="TextBox 5"/>
            <p:cNvSpPr txBox="1"/>
            <p:nvPr/>
          </p:nvSpPr>
          <p:spPr>
            <a:xfrm>
              <a:off x="1981200" y="3429000"/>
              <a:ext cx="714858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rgbClr val="000090"/>
                  </a:solidFill>
                </a:rPr>
                <a:t>R,V</a:t>
              </a:r>
              <a:endParaRPr lang="en-US" sz="3200" dirty="0">
                <a:solidFill>
                  <a:srgbClr val="00009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38406" y="3429000"/>
              <a:ext cx="184217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rgbClr val="000090"/>
                  </a:solidFill>
                </a:rPr>
                <a:t>Q. Q(R)≈V</a:t>
              </a:r>
            </a:p>
          </p:txBody>
        </p:sp>
        <p:cxnSp>
          <p:nvCxnSpPr>
            <p:cNvPr id="8" name="Straight Arrow Connector 7"/>
            <p:cNvCxnSpPr>
              <a:stCxn id="6" idx="3"/>
              <a:endCxn id="7" idx="1"/>
            </p:cNvCxnSpPr>
            <p:nvPr/>
          </p:nvCxnSpPr>
          <p:spPr>
            <a:xfrm>
              <a:off x="2696059" y="3721388"/>
              <a:ext cx="342347" cy="1588"/>
            </a:xfrm>
            <a:prstGeom prst="straightConnector1">
              <a:avLst/>
            </a:prstGeom>
            <a:ln>
              <a:solidFill>
                <a:srgbClr val="00009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1981200" y="3505200"/>
              <a:ext cx="2895600" cy="533400"/>
            </a:xfrm>
            <a:prstGeom prst="rect">
              <a:avLst/>
            </a:prstGeom>
            <a:noFill/>
            <a:ln w="1905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7010400" y="228600"/>
            <a:ext cx="533400" cy="533400"/>
          </a:xfrm>
          <a:prstGeom prst="ellipse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33400" y="1295400"/>
            <a:ext cx="4495800" cy="2362200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Single Predicate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000" noProof="0" dirty="0" smtClean="0"/>
              <a:t>Conjunctive Query (CQ)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Unions</a:t>
            </a:r>
            <a:r>
              <a:rPr kumimoji="0" lang="en-US" sz="30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</a:t>
            </a:r>
            <a:r>
              <a:rPr kumimoji="0" lang="en-US" sz="30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CQs</a:t>
            </a:r>
            <a:endParaRPr kumimoji="0" lang="en-US" sz="3000" b="0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000" baseline="0" noProof="0" dirty="0" smtClean="0"/>
              <a:t>At most ‘</a:t>
            </a:r>
            <a:r>
              <a:rPr lang="en-US" sz="3000" baseline="0" noProof="0" dirty="0" err="1" smtClean="0"/>
              <a:t>k</a:t>
            </a:r>
            <a:r>
              <a:rPr lang="en-US" sz="3000" baseline="0" noProof="0" dirty="0" smtClean="0"/>
              <a:t>’ unions</a:t>
            </a:r>
            <a:r>
              <a:rPr lang="en-US" sz="3000" noProof="0" dirty="0" smtClean="0"/>
              <a:t> of </a:t>
            </a:r>
            <a:r>
              <a:rPr lang="en-US" sz="3000" noProof="0" dirty="0" err="1" smtClean="0"/>
              <a:t>CQs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181600" y="1676400"/>
            <a:ext cx="3581400" cy="1219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Equality Predicates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000" dirty="0" smtClean="0"/>
              <a:t>Range Predicates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0" y="3962400"/>
            <a:ext cx="5181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solidFill>
                    <a:srgbClr val="000090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Succinctness</a:t>
            </a:r>
            <a:endParaRPr kumimoji="0" lang="en-US" sz="4400" b="0" i="0" u="none" strike="noStrike" kern="1200" cap="none" spc="0" normalizeH="0" baseline="0" noProof="0" dirty="0">
              <a:ln>
                <a:solidFill>
                  <a:srgbClr val="000090"/>
                </a:solidFill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33400" y="4724400"/>
            <a:ext cx="8153400" cy="1143000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000" noProof="0" dirty="0" smtClean="0"/>
              <a:t>Conjunctive Query: Number of predicates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Unions</a:t>
            </a:r>
            <a:r>
              <a:rPr kumimoji="0" lang="en-US" sz="30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</a:t>
            </a:r>
            <a:r>
              <a:rPr kumimoji="0" lang="en-US" sz="30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CQs</a:t>
            </a:r>
            <a:r>
              <a:rPr kumimoji="0" lang="en-US" sz="30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Number of unions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5867400" cy="990600"/>
          </a:xfrm>
        </p:spPr>
        <p:txBody>
          <a:bodyPr/>
          <a:lstStyle/>
          <a:p>
            <a:pPr algn="l"/>
            <a:r>
              <a:rPr lang="en-US" dirty="0" smtClean="0">
                <a:ln>
                  <a:solidFill>
                    <a:srgbClr val="000090"/>
                  </a:solidFill>
                </a:ln>
              </a:rPr>
              <a:t>3. Closeness</a:t>
            </a:r>
            <a:endParaRPr lang="en-US" dirty="0">
              <a:ln>
                <a:solidFill>
                  <a:srgbClr val="000090"/>
                </a:solidFill>
              </a:ln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943600" y="152400"/>
            <a:ext cx="2899377" cy="609600"/>
            <a:chOff x="1981200" y="3429000"/>
            <a:chExt cx="2899377" cy="609600"/>
          </a:xfrm>
        </p:grpSpPr>
        <p:sp>
          <p:nvSpPr>
            <p:cNvPr id="6" name="TextBox 5"/>
            <p:cNvSpPr txBox="1"/>
            <p:nvPr/>
          </p:nvSpPr>
          <p:spPr>
            <a:xfrm>
              <a:off x="1981200" y="3429000"/>
              <a:ext cx="714858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rgbClr val="000090"/>
                  </a:solidFill>
                </a:rPr>
                <a:t>R,V</a:t>
              </a:r>
              <a:endParaRPr lang="en-US" sz="3200" dirty="0">
                <a:solidFill>
                  <a:srgbClr val="00009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38406" y="3429000"/>
              <a:ext cx="184217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rgbClr val="000090"/>
                  </a:solidFill>
                </a:rPr>
                <a:t>Q. Q(R)≈V</a:t>
              </a:r>
            </a:p>
          </p:txBody>
        </p:sp>
        <p:cxnSp>
          <p:nvCxnSpPr>
            <p:cNvPr id="8" name="Straight Arrow Connector 7"/>
            <p:cNvCxnSpPr>
              <a:stCxn id="6" idx="3"/>
              <a:endCxn id="7" idx="1"/>
            </p:cNvCxnSpPr>
            <p:nvPr/>
          </p:nvCxnSpPr>
          <p:spPr>
            <a:xfrm>
              <a:off x="2696059" y="3721388"/>
              <a:ext cx="342347" cy="1588"/>
            </a:xfrm>
            <a:prstGeom prst="straightConnector1">
              <a:avLst/>
            </a:prstGeom>
            <a:ln>
              <a:solidFill>
                <a:srgbClr val="00009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1981200" y="3505200"/>
              <a:ext cx="2895600" cy="533400"/>
            </a:xfrm>
            <a:prstGeom prst="rect">
              <a:avLst/>
            </a:prstGeom>
            <a:noFill/>
            <a:ln w="1905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7543800" y="228600"/>
            <a:ext cx="1295400" cy="533400"/>
          </a:xfrm>
          <a:prstGeom prst="ellipse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9600" y="1295400"/>
            <a:ext cx="7848600" cy="523220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Exact View Definition. </a:t>
            </a:r>
            <a:r>
              <a:rPr lang="en-US" sz="2800" dirty="0" smtClean="0"/>
              <a:t>Given R,V, find Q </a:t>
            </a:r>
            <a:r>
              <a:rPr lang="en-US" sz="2800" dirty="0" err="1" smtClean="0"/>
              <a:t>s.t</a:t>
            </a:r>
            <a:r>
              <a:rPr lang="en-US" sz="2800" dirty="0" smtClean="0"/>
              <a:t>. Q(R)=V.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1916668"/>
            <a:ext cx="526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 but may not have a solution, or non-unique solution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" y="2372380"/>
            <a:ext cx="7848600" cy="1384995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Best View Definition. </a:t>
            </a:r>
            <a:r>
              <a:rPr lang="en-US" sz="2800" dirty="0" smtClean="0"/>
              <a:t>Given R,V, find Q </a:t>
            </a:r>
            <a:r>
              <a:rPr lang="en-US" sz="2800" dirty="0" err="1" smtClean="0"/>
              <a:t>s.t</a:t>
            </a:r>
            <a:r>
              <a:rPr lang="en-US" sz="2800" dirty="0" smtClean="0"/>
              <a:t>. </a:t>
            </a:r>
          </a:p>
          <a:p>
            <a:pPr marL="514350" indent="-514350">
              <a:buAutoNum type="arabicParenBoth"/>
            </a:pPr>
            <a:r>
              <a:rPr lang="en-US" sz="2800" dirty="0" err="1" smtClean="0"/>
              <a:t>d(Q(R),V</a:t>
            </a:r>
            <a:r>
              <a:rPr lang="en-US" sz="2800" dirty="0" smtClean="0"/>
              <a:t>) ≤ </a:t>
            </a:r>
            <a:r>
              <a:rPr lang="en-US" sz="2800" dirty="0" err="1" smtClean="0"/>
              <a:t>d(Q’(R),V</a:t>
            </a:r>
            <a:r>
              <a:rPr lang="en-US" sz="2800" dirty="0" smtClean="0"/>
              <a:t>)</a:t>
            </a:r>
          </a:p>
          <a:p>
            <a:pPr marL="514350" indent="-514350">
              <a:buFontTx/>
              <a:buAutoNum type="arabicParenBoth"/>
            </a:pPr>
            <a:r>
              <a:rPr lang="en-US" sz="2800" dirty="0" err="1" smtClean="0"/>
              <a:t>d(Q’(R),V</a:t>
            </a:r>
            <a:r>
              <a:rPr lang="en-US" sz="2800" dirty="0" smtClean="0"/>
              <a:t>) = </a:t>
            </a:r>
            <a:r>
              <a:rPr lang="en-US" sz="2800" dirty="0" err="1" smtClean="0"/>
              <a:t>d(Q(R),V</a:t>
            </a:r>
            <a:r>
              <a:rPr lang="en-US" sz="2800" dirty="0" smtClean="0"/>
              <a:t>)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sz="2800" dirty="0" smtClean="0"/>
              <a:t> </a:t>
            </a:r>
            <a:r>
              <a:rPr lang="en-US" sz="2800" dirty="0" err="1" smtClean="0"/>
              <a:t>s(Q</a:t>
            </a:r>
            <a:r>
              <a:rPr lang="en-US" sz="2800" dirty="0" smtClean="0"/>
              <a:t>) ≤ </a:t>
            </a:r>
            <a:r>
              <a:rPr lang="en-US" sz="2800" dirty="0" err="1" smtClean="0"/>
              <a:t>s(Q</a:t>
            </a:r>
            <a:r>
              <a:rPr lang="en-US" sz="2800" dirty="0" smtClean="0"/>
              <a:t>’)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3810000"/>
            <a:ext cx="32066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BVD: |Q(R)-V|+|V-Q(R)|</a:t>
            </a:r>
          </a:p>
          <a:p>
            <a:r>
              <a:rPr lang="en-US" dirty="0" smtClean="0"/>
              <a:t>BVD-Sub: |V-Q(R)|+ ∞|Q(R)-V|</a:t>
            </a:r>
          </a:p>
          <a:p>
            <a:r>
              <a:rPr lang="en-US" dirty="0" smtClean="0"/>
              <a:t>BVD-Sup: |Q(R)-V|+ ∞|V-Q(R)|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4724400"/>
            <a:ext cx="7848600" cy="1384995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Approximate View Definition. </a:t>
            </a:r>
            <a:r>
              <a:rPr lang="en-US" sz="2800" dirty="0" smtClean="0"/>
              <a:t>Given R,V, </a:t>
            </a:r>
            <a:r>
              <a:rPr lang="en-US" sz="2800" dirty="0" err="1" smtClean="0"/>
              <a:t>τ</a:t>
            </a:r>
            <a:r>
              <a:rPr lang="en-US" sz="2800" dirty="0" smtClean="0"/>
              <a:t>, find Q </a:t>
            </a:r>
            <a:r>
              <a:rPr lang="en-US" sz="2800" dirty="0" err="1" smtClean="0"/>
              <a:t>s.t</a:t>
            </a:r>
            <a:r>
              <a:rPr lang="en-US" sz="2800" dirty="0" smtClean="0"/>
              <a:t>. </a:t>
            </a:r>
          </a:p>
          <a:p>
            <a:pPr marL="514350" indent="-514350">
              <a:buAutoNum type="arabicParenBoth"/>
            </a:pPr>
            <a:r>
              <a:rPr lang="en-US" sz="2800" dirty="0" err="1" smtClean="0"/>
              <a:t>d(Q(R),V</a:t>
            </a:r>
            <a:r>
              <a:rPr lang="en-US" sz="2800" dirty="0" smtClean="0"/>
              <a:t>) ≤ </a:t>
            </a:r>
            <a:r>
              <a:rPr lang="en-US" sz="2800" dirty="0" err="1" smtClean="0"/>
              <a:t>τ</a:t>
            </a:r>
            <a:endParaRPr lang="en-US" sz="2800" dirty="0" smtClean="0"/>
          </a:p>
          <a:p>
            <a:pPr marL="514350" indent="-514350">
              <a:buFontTx/>
              <a:buAutoNum type="arabicParenBoth"/>
            </a:pPr>
            <a:r>
              <a:rPr lang="en-US" sz="2800" dirty="0" err="1" smtClean="0"/>
              <a:t>d(Q’(R),V</a:t>
            </a:r>
            <a:r>
              <a:rPr lang="en-US" sz="2800" dirty="0" smtClean="0"/>
              <a:t>) ≤ </a:t>
            </a:r>
            <a:r>
              <a:rPr lang="en-US" sz="2800" dirty="0" err="1" smtClean="0"/>
              <a:t>τ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sz="2800" dirty="0" smtClean="0"/>
              <a:t> </a:t>
            </a:r>
            <a:r>
              <a:rPr lang="en-US" sz="2800" dirty="0" err="1" smtClean="0"/>
              <a:t>s(Q</a:t>
            </a:r>
            <a:r>
              <a:rPr lang="en-US" sz="2800" dirty="0" smtClean="0"/>
              <a:t>) ≤ </a:t>
            </a:r>
            <a:r>
              <a:rPr lang="en-US" sz="2800" dirty="0" err="1" smtClean="0"/>
              <a:t>s(Q</a:t>
            </a:r>
            <a:r>
              <a:rPr lang="en-US" sz="2800" dirty="0" smtClean="0"/>
              <a:t>’)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010400" cy="99060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371600"/>
          <a:ext cx="3124200" cy="3379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990600"/>
                <a:gridCol w="914400"/>
              </a:tblGrid>
              <a:tr h="642758">
                <a:tc>
                  <a:txBody>
                    <a:bodyPr/>
                    <a:lstStyle/>
                    <a:p>
                      <a:r>
                        <a:rPr lang="en-US" dirty="0" smtClean="0"/>
                        <a:t>Movie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Box</a:t>
                      </a:r>
                      <a:r>
                        <a:rPr lang="en-US" baseline="0" dirty="0" smtClean="0"/>
                        <a:t> Office</a:t>
                      </a:r>
                      <a:endParaRPr lang="en-US" dirty="0"/>
                    </a:p>
                  </a:txBody>
                  <a:tcPr/>
                </a:tc>
              </a:tr>
              <a:tr h="484619">
                <a:tc>
                  <a:txBody>
                    <a:bodyPr/>
                    <a:lstStyle/>
                    <a:p>
                      <a:r>
                        <a:rPr lang="en-US" dirty="0" smtClean="0"/>
                        <a:t>Kill Bill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Hit</a:t>
                      </a:r>
                      <a:endParaRPr lang="en-US" dirty="0"/>
                    </a:p>
                  </a:txBody>
                  <a:tcPr/>
                </a:tc>
              </a:tr>
              <a:tr h="642758">
                <a:tc>
                  <a:txBody>
                    <a:bodyPr/>
                    <a:lstStyle/>
                    <a:p>
                      <a:r>
                        <a:rPr lang="en-US" dirty="0" smtClean="0"/>
                        <a:t>Pulp</a:t>
                      </a:r>
                      <a:r>
                        <a:rPr lang="en-US" baseline="0" dirty="0" smtClean="0"/>
                        <a:t> Fiction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Comedy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Hit</a:t>
                      </a:r>
                      <a:endParaRPr lang="en-US" dirty="0"/>
                    </a:p>
                  </a:txBody>
                  <a:tcPr/>
                </a:tc>
              </a:tr>
              <a:tr h="484619">
                <a:tc>
                  <a:txBody>
                    <a:bodyPr/>
                    <a:lstStyle/>
                    <a:p>
                      <a:r>
                        <a:rPr lang="en-US" dirty="0" smtClean="0"/>
                        <a:t>Snatch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Comedy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Hit</a:t>
                      </a:r>
                      <a:endParaRPr lang="en-US" dirty="0"/>
                    </a:p>
                  </a:txBody>
                  <a:tcPr/>
                </a:tc>
              </a:tr>
              <a:tr h="484619">
                <a:tc>
                  <a:txBody>
                    <a:bodyPr/>
                    <a:lstStyle/>
                    <a:p>
                      <a:r>
                        <a:rPr lang="en-US" dirty="0" smtClean="0"/>
                        <a:t>1941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Comedy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Flop</a:t>
                      </a:r>
                      <a:endParaRPr lang="en-US" dirty="0"/>
                    </a:p>
                  </a:txBody>
                  <a:tcPr/>
                </a:tc>
              </a:tr>
              <a:tr h="613427">
                <a:tc>
                  <a:txBody>
                    <a:bodyPr/>
                    <a:lstStyle/>
                    <a:p>
                      <a:r>
                        <a:rPr lang="en-US" dirty="0" smtClean="0"/>
                        <a:t>The</a:t>
                      </a:r>
                      <a:r>
                        <a:rPr lang="en-US" baseline="0" dirty="0" smtClean="0"/>
                        <a:t> Godfather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715000" y="1600200"/>
          <a:ext cx="2590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990600"/>
                <a:gridCol w="762000"/>
              </a:tblGrid>
              <a:tr h="781998">
                <a:tc>
                  <a:txBody>
                    <a:bodyPr/>
                    <a:lstStyle/>
                    <a:p>
                      <a:r>
                        <a:rPr lang="en-US" dirty="0" smtClean="0"/>
                        <a:t>Movie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Box</a:t>
                      </a:r>
                      <a:r>
                        <a:rPr lang="en-US" baseline="0" dirty="0" smtClean="0"/>
                        <a:t> Office</a:t>
                      </a:r>
                      <a:endParaRPr lang="en-US" dirty="0"/>
                    </a:p>
                  </a:txBody>
                  <a:tcPr/>
                </a:tc>
              </a:tr>
              <a:tr h="589602">
                <a:tc>
                  <a:txBody>
                    <a:bodyPr/>
                    <a:lstStyle/>
                    <a:p>
                      <a:r>
                        <a:rPr lang="en-US" dirty="0" smtClean="0"/>
                        <a:t>Kill Bill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Hit</a:t>
                      </a:r>
                      <a:endParaRPr lang="en-US" dirty="0"/>
                    </a:p>
                  </a:txBody>
                  <a:tcPr/>
                </a:tc>
              </a:tr>
              <a:tr h="781998">
                <a:tc>
                  <a:txBody>
                    <a:bodyPr/>
                    <a:lstStyle/>
                    <a:p>
                      <a:r>
                        <a:rPr lang="en-US" dirty="0" smtClean="0"/>
                        <a:t>Pulp</a:t>
                      </a:r>
                      <a:r>
                        <a:rPr lang="en-US" baseline="0" dirty="0" smtClean="0"/>
                        <a:t> Fiction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Comedy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Hit</a:t>
                      </a:r>
                      <a:endParaRPr lang="en-US" dirty="0"/>
                    </a:p>
                  </a:txBody>
                  <a:tcPr/>
                </a:tc>
              </a:tr>
              <a:tr h="589602">
                <a:tc>
                  <a:txBody>
                    <a:bodyPr/>
                    <a:lstStyle/>
                    <a:p>
                      <a:r>
                        <a:rPr lang="en-US" dirty="0" smtClean="0"/>
                        <a:t>Snatch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Comedy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5517" y="863024"/>
            <a:ext cx="40748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>
                  <a:solidFill>
                    <a:schemeClr val="tx1"/>
                  </a:solidFill>
                </a:ln>
              </a:rPr>
              <a:t>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0" y="1066800"/>
            <a:ext cx="45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>
                  <a:solidFill>
                    <a:schemeClr val="tx1"/>
                  </a:solidFill>
                </a:ln>
              </a:rPr>
              <a:t>V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114800" y="2819400"/>
            <a:ext cx="1371600" cy="457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95800" y="2362200"/>
            <a:ext cx="45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>
                  <a:solidFill>
                    <a:schemeClr val="tx1"/>
                  </a:solidFill>
                </a:ln>
              </a:rPr>
              <a:t>Q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914400" y="4876800"/>
            <a:ext cx="2514600" cy="1447800"/>
          </a:xfrm>
          <a:prstGeom prst="wedgeRectCallout">
            <a:avLst>
              <a:gd name="adj1" fmla="val 95884"/>
              <a:gd name="adj2" fmla="val -162200"/>
            </a:avLst>
          </a:prstGeom>
          <a:solidFill>
            <a:schemeClr val="accent1">
              <a:lumMod val="20000"/>
              <a:lumOff val="80000"/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tx1">
                    <a:alpha val="30000"/>
                  </a:schemeClr>
                </a:solidFill>
              </a:rPr>
              <a:t>CQ: (Box office = Hit)</a:t>
            </a:r>
          </a:p>
          <a:p>
            <a:pPr algn="ctr"/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tx1">
                    <a:alpha val="30000"/>
                  </a:schemeClr>
                </a:solidFill>
              </a:rPr>
              <a:t>Dist = 1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4038600" y="4876800"/>
            <a:ext cx="4572000" cy="1447800"/>
          </a:xfrm>
          <a:prstGeom prst="wedgeRectCallout">
            <a:avLst>
              <a:gd name="adj1" fmla="val -34363"/>
              <a:gd name="adj2" fmla="val -159400"/>
            </a:avLst>
          </a:prstGeom>
          <a:solidFill>
            <a:schemeClr val="accent1">
              <a:lumMod val="20000"/>
              <a:lumOff val="80000"/>
              <a:alpha val="3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tx1">
                    <a:alpha val="30000"/>
                  </a:schemeClr>
                </a:solidFill>
              </a:rPr>
              <a:t>UCQ: ((Box office = </a:t>
            </a:r>
            <a:r>
              <a:rPr lang="en-US" dirty="0" err="1" smtClean="0">
                <a:ln>
                  <a:solidFill>
                    <a:srgbClr val="000000"/>
                  </a:solidFill>
                </a:ln>
                <a:solidFill>
                  <a:schemeClr val="tx1">
                    <a:alpha val="30000"/>
                  </a:schemeClr>
                </a:solidFill>
              </a:rPr>
              <a:t>Hit)</a:t>
            </a:r>
            <a:r>
              <a:rPr lang="en-US" dirty="0" err="1" smtClean="0">
                <a:ln>
                  <a:solidFill>
                    <a:srgbClr val="000000"/>
                  </a:solidFill>
                </a:ln>
                <a:solidFill>
                  <a:schemeClr val="tx1">
                    <a:alpha val="30000"/>
                  </a:schemeClr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dirty="0" err="1" smtClean="0">
                <a:ln>
                  <a:solidFill>
                    <a:srgbClr val="000000"/>
                  </a:solidFill>
                </a:ln>
                <a:solidFill>
                  <a:schemeClr val="tx1">
                    <a:alpha val="30000"/>
                  </a:schemeClr>
                </a:solidFill>
              </a:rPr>
              <a:t>(Genre</a:t>
            </a: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tx1">
                    <a:alpha val="30000"/>
                  </a:schemeClr>
                </a:solidFill>
              </a:rPr>
              <a:t>=Comedy))</a:t>
            </a:r>
          </a:p>
          <a:p>
            <a:pPr algn="ctr"/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tx1">
                    <a:alpha val="30000"/>
                  </a:schemeClr>
                </a:solidFill>
                <a:latin typeface="ＭＳ ゴシック"/>
                <a:ea typeface="ＭＳ ゴシック"/>
                <a:cs typeface="ＭＳ ゴシック"/>
              </a:rPr>
              <a:t>∨</a:t>
            </a: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tx1">
                    <a:alpha val="30000"/>
                  </a:schemeClr>
                </a:solidFill>
              </a:rPr>
              <a:t> (Movie=Kill Bill)</a:t>
            </a:r>
          </a:p>
          <a:p>
            <a:pPr algn="ctr"/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chemeClr val="tx1">
                    <a:alpha val="30000"/>
                  </a:schemeClr>
                </a:solidFill>
              </a:rPr>
              <a:t>Dist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Results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00200"/>
            <a:ext cx="8594412" cy="39624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438400" y="1981200"/>
            <a:ext cx="3581400" cy="1676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>
            <a:off x="5943600" y="990600"/>
            <a:ext cx="2514600" cy="914400"/>
          </a:xfrm>
          <a:prstGeom prst="wedgeRoundRectCallout">
            <a:avLst>
              <a:gd name="adj1" fmla="val -60871"/>
              <a:gd name="adj2" fmla="val 94960"/>
              <a:gd name="adj3" fmla="val 16667"/>
            </a:avLst>
          </a:prstGeom>
          <a:solidFill>
            <a:srgbClr val="FFFF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1. Conjunctive queries</a:t>
            </a:r>
            <a:endParaRPr lang="en-US" sz="2400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38400" y="4191000"/>
            <a:ext cx="1905000" cy="1295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ular Callout 9"/>
          <p:cNvSpPr/>
          <p:nvPr/>
        </p:nvSpPr>
        <p:spPr>
          <a:xfrm>
            <a:off x="5105400" y="3657600"/>
            <a:ext cx="2743200" cy="914400"/>
          </a:xfrm>
          <a:prstGeom prst="wedgeRoundRectCallout">
            <a:avLst>
              <a:gd name="adj1" fmla="val -78387"/>
              <a:gd name="adj2" fmla="val 86201"/>
              <a:gd name="adj3" fmla="val 16667"/>
            </a:avLst>
          </a:prstGeom>
          <a:solidFill>
            <a:srgbClr val="FFFF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2. </a:t>
            </a:r>
            <a:r>
              <a:rPr lang="en-US" sz="2400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k</a:t>
            </a:r>
            <a:r>
              <a:rPr lang="en-US" sz="24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-Unions of </a:t>
            </a:r>
            <a:r>
              <a:rPr lang="en-US" sz="2400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CQs</a:t>
            </a:r>
            <a:endParaRPr lang="en-US" sz="2400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04800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Conjunctive Queries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84582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Finding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best view definition is </a:t>
            </a:r>
            <a:r>
              <a:rPr lang="en-US" sz="3200" dirty="0" smtClean="0"/>
              <a:t>NP-hard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Reduction from Set 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819400"/>
            <a:ext cx="2743200" cy="1384995"/>
          </a:xfrm>
          <a:prstGeom prst="rect">
            <a:avLst/>
          </a:prstGeom>
          <a:solidFill>
            <a:srgbClr val="CCFFCC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Set Cover Instance:</a:t>
            </a:r>
          </a:p>
          <a:p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Universe: U = {1, 2, …,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n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}</a:t>
            </a:r>
          </a:p>
          <a:p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Sets: S1, S2, …,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Sm</a:t>
            </a:r>
            <a:endParaRPr lang="en-US" sz="2000" dirty="0" smtClean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  <a:p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Fewest sets covering 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10200" y="2819400"/>
            <a:ext cx="3048000" cy="1384995"/>
          </a:xfrm>
          <a:prstGeom prst="rect">
            <a:avLst/>
          </a:prstGeom>
          <a:solidFill>
            <a:srgbClr val="CCFFCC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VDP:</a:t>
            </a:r>
          </a:p>
          <a:p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R(A1, A2, …, Am)</a:t>
            </a:r>
          </a:p>
          <a:p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t0, t1, t2, …,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tn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ε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 R. V=t0. Find smallest CQ: Q(R)=V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810000" y="3276600"/>
            <a:ext cx="1143000" cy="457200"/>
          </a:xfrm>
          <a:prstGeom prst="rightArrow">
            <a:avLst/>
          </a:prstGeom>
          <a:solidFill>
            <a:srgbClr val="CCFFCC"/>
          </a:solidFill>
          <a:ln w="28575" cap="flat" cmpd="sng" algn="ctr">
            <a:solidFill>
              <a:srgbClr val="10253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066800" y="3124201"/>
          <a:ext cx="3581400" cy="342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280"/>
                <a:gridCol w="716280"/>
                <a:gridCol w="716280"/>
                <a:gridCol w="733749"/>
                <a:gridCol w="698811"/>
              </a:tblGrid>
              <a:tr h="94202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A1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A2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…</a:t>
                      </a:r>
                      <a:r>
                        <a:rPr lang="en-US" sz="2800" dirty="0" err="1" smtClean="0">
                          <a:solidFill>
                            <a:srgbClr val="000000"/>
                          </a:solidFill>
                        </a:rPr>
                        <a:t>Aj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Am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745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t0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745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t1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745"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…</a:t>
                      </a:r>
                      <a:r>
                        <a:rPr lang="en-US" sz="2800" b="1" dirty="0" err="1" smtClean="0"/>
                        <a:t>ti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745">
                <a:tc>
                  <a:txBody>
                    <a:bodyPr/>
                    <a:lstStyle/>
                    <a:p>
                      <a:r>
                        <a:rPr lang="en-US" sz="2800" b="1" dirty="0" err="1" smtClean="0"/>
                        <a:t>tn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4" name="Straight Arrow Connector 13"/>
          <p:cNvCxnSpPr/>
          <p:nvPr/>
        </p:nvCxnSpPr>
        <p:spPr>
          <a:xfrm rot="5400000">
            <a:off x="3619500" y="3924300"/>
            <a:ext cx="1905000" cy="1524000"/>
          </a:xfrm>
          <a:prstGeom prst="straightConnector1">
            <a:avLst/>
          </a:prstGeom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429000" y="53340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0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3429000"/>
            <a:ext cx="3185062" cy="523220"/>
          </a:xfrm>
          <a:prstGeom prst="rect">
            <a:avLst/>
          </a:prstGeom>
          <a:solidFill>
            <a:schemeClr val="bg2"/>
          </a:solidFill>
          <a:ln>
            <a:solidFill>
              <a:srgbClr val="800000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Step-1: 0 if </a:t>
            </a:r>
            <a:r>
              <a:rPr lang="en-US" sz="2800" dirty="0" err="1" smtClean="0">
                <a:solidFill>
                  <a:srgbClr val="800000"/>
                </a:solidFill>
              </a:rPr>
              <a:t>i</a:t>
            </a:r>
            <a:r>
              <a:rPr lang="en-US" sz="2800" dirty="0" smtClean="0">
                <a:solidFill>
                  <a:srgbClr val="800000"/>
                </a:solidFill>
              </a:rPr>
              <a:t> not in </a:t>
            </a:r>
            <a:r>
              <a:rPr lang="en-US" sz="2800" dirty="0" err="1" smtClean="0">
                <a:solidFill>
                  <a:srgbClr val="800000"/>
                </a:solidFill>
              </a:rPr>
              <a:t>Sj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81200" y="47244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0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67000" y="53340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0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29000" y="47244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0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29143" y="595378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0</a:t>
            </a:r>
            <a:endParaRPr lang="en-US" sz="2800" dirty="0">
              <a:solidFill>
                <a:srgbClr val="80000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rot="10800000">
            <a:off x="4648200" y="4495800"/>
            <a:ext cx="685800" cy="304800"/>
          </a:xfrm>
          <a:prstGeom prst="straightConnector1">
            <a:avLst/>
          </a:prstGeom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410200" y="4572000"/>
            <a:ext cx="2514430" cy="523220"/>
          </a:xfrm>
          <a:prstGeom prst="rect">
            <a:avLst/>
          </a:prstGeom>
          <a:solidFill>
            <a:schemeClr val="bg2"/>
          </a:solidFill>
          <a:ln>
            <a:solidFill>
              <a:srgbClr val="800000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Step-2: t0.Aj = 0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81200" y="41148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0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90800" y="41148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0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29000" y="41148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0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29143" y="412498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0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34" name="Right Brace 33"/>
          <p:cNvSpPr/>
          <p:nvPr/>
        </p:nvSpPr>
        <p:spPr>
          <a:xfrm>
            <a:off x="4724400" y="4876800"/>
            <a:ext cx="381000" cy="1600200"/>
          </a:xfrm>
          <a:prstGeom prst="rightBrac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410200" y="5410200"/>
            <a:ext cx="2792852" cy="523220"/>
          </a:xfrm>
          <a:prstGeom prst="rect">
            <a:avLst/>
          </a:prstGeom>
          <a:solidFill>
            <a:schemeClr val="bg2"/>
          </a:solidFill>
          <a:ln>
            <a:solidFill>
              <a:srgbClr val="800000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Step-3: all distinct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90800" y="47244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1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29143" y="47244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2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81200" y="53340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3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14800" y="53340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4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81200" y="59436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5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67000" y="595378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6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29000" y="59436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7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10200" y="6029980"/>
            <a:ext cx="2377574" cy="523220"/>
          </a:xfrm>
          <a:prstGeom prst="rect">
            <a:avLst/>
          </a:prstGeom>
          <a:solidFill>
            <a:schemeClr val="bg2"/>
          </a:solidFill>
          <a:ln>
            <a:solidFill>
              <a:srgbClr val="800000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Step-4: V = {t0}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181600" y="4429780"/>
            <a:ext cx="3609532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660066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</a:rPr>
              <a:t>1) </a:t>
            </a:r>
            <a:r>
              <a:rPr lang="en-US" sz="2800" dirty="0" err="1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</a:rPr>
              <a:t>Aj</a:t>
            </a:r>
            <a:r>
              <a:rPr lang="en-US" sz="2800" dirty="0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</a:rPr>
              <a:t> = 0 </a:t>
            </a:r>
            <a:r>
              <a:rPr lang="en-US" sz="2800" dirty="0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  <a:sym typeface="Wingdings"/>
              </a:rPr>
              <a:t>&lt;==&gt; picking </a:t>
            </a:r>
            <a:r>
              <a:rPr lang="en-US" sz="2800" dirty="0" err="1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  <a:sym typeface="Wingdings"/>
              </a:rPr>
              <a:t>Sj</a:t>
            </a:r>
            <a:r>
              <a:rPr lang="en-US" sz="2800" dirty="0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  <a:sym typeface="Wingdings"/>
              </a:rPr>
              <a:t> </a:t>
            </a:r>
            <a:endParaRPr lang="en-US" sz="2800" dirty="0">
              <a:ln>
                <a:solidFill>
                  <a:srgbClr val="660066"/>
                </a:solidFill>
              </a:ln>
              <a:solidFill>
                <a:srgbClr val="660066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81600" y="5257800"/>
            <a:ext cx="3231699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660066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</a:rPr>
              <a:t>2) Eliminate all </a:t>
            </a:r>
            <a:r>
              <a:rPr lang="en-US" sz="2800" dirty="0" err="1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</a:rPr>
              <a:t>ti</a:t>
            </a:r>
            <a:r>
              <a:rPr lang="en-US" sz="2800" dirty="0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</a:rPr>
              <a:t>, </a:t>
            </a:r>
            <a:r>
              <a:rPr lang="en-US" sz="2800" dirty="0" err="1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</a:rPr>
              <a:t>i</a:t>
            </a:r>
            <a:r>
              <a:rPr lang="en-US" sz="2800" dirty="0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</a:rPr>
              <a:t>&gt;0</a:t>
            </a:r>
          </a:p>
          <a:p>
            <a:r>
              <a:rPr lang="en-US" sz="2800" dirty="0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</a:rPr>
              <a:t>=&gt; Cover all </a:t>
            </a:r>
            <a:r>
              <a:rPr lang="en-US" sz="2800" dirty="0" err="1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</a:rPr>
              <a:t>i</a:t>
            </a:r>
            <a:r>
              <a:rPr lang="en-US" sz="2800" dirty="0" smtClean="0">
                <a:ln>
                  <a:solidFill>
                    <a:srgbClr val="660066"/>
                  </a:solidFill>
                </a:ln>
                <a:solidFill>
                  <a:srgbClr val="660066"/>
                </a:solidFill>
              </a:rPr>
              <a:t>=1..n</a:t>
            </a:r>
            <a:endParaRPr lang="en-US" sz="2800" dirty="0">
              <a:ln>
                <a:solidFill>
                  <a:srgbClr val="660066"/>
                </a:solidFill>
              </a:ln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0013 " pathEditMode="relative" ptsTypes="AA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0013 " pathEditMode="relative" ptsTypes="AA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0013 " pathEditMode="relative" ptsTypes="AA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6" grpId="0"/>
      <p:bldP spid="18" grpId="0" animBg="1"/>
      <p:bldP spid="19" grpId="0"/>
      <p:bldP spid="20" grpId="0"/>
      <p:bldP spid="21" grpId="0"/>
      <p:bldP spid="22" grpId="0"/>
      <p:bldP spid="28" grpId="0" animBg="1"/>
      <p:bldP spid="28" grpId="1" animBg="1"/>
      <p:bldP spid="29" grpId="0"/>
      <p:bldP spid="30" grpId="0"/>
      <p:bldP spid="31" grpId="0"/>
      <p:bldP spid="32" grpId="0"/>
      <p:bldP spid="34" grpId="0" animBg="1"/>
      <p:bldP spid="34" grpId="1" animBg="1"/>
      <p:bldP spid="35" grpId="0" animBg="1"/>
      <p:bldP spid="35" grpId="1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 animBg="1"/>
      <p:bldP spid="43" grpId="1" animBg="1"/>
      <p:bldP spid="44" grpId="0" animBg="1"/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Conjunctive Queries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Set Cover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" y="2057400"/>
            <a:ext cx="8382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57400" y="4038600"/>
            <a:ext cx="8382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81200" y="3530024"/>
            <a:ext cx="41750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n>
                  <a:solidFill>
                    <a:srgbClr val="800000"/>
                  </a:solidFill>
                </a:ln>
              </a:rPr>
              <a:t>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3117" y="1524000"/>
            <a:ext cx="40748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>
                  <a:solidFill>
                    <a:srgbClr val="800000"/>
                  </a:solidFill>
                </a:ln>
              </a:rPr>
              <a:t>R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971800" y="3276600"/>
            <a:ext cx="1676400" cy="457200"/>
          </a:xfrm>
          <a:prstGeom prst="rightArrow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800600" y="1676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P1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00600" y="2438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P2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800600" y="3200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P3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800600" y="48768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Pk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926884" y="2891135"/>
            <a:ext cx="1620957" cy="507910"/>
            <a:chOff x="2926884" y="3653135"/>
            <a:chExt cx="1620957" cy="507910"/>
          </a:xfrm>
        </p:grpSpPr>
        <p:sp>
          <p:nvSpPr>
            <p:cNvPr id="16" name="TextBox 15"/>
            <p:cNvSpPr txBox="1"/>
            <p:nvPr/>
          </p:nvSpPr>
          <p:spPr>
            <a:xfrm>
              <a:off x="2926884" y="3653135"/>
              <a:ext cx="162095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All </a:t>
              </a:r>
              <a:r>
                <a:rPr lang="en-US" sz="2400" dirty="0" err="1" smtClean="0">
                  <a:ln>
                    <a:solidFill>
                      <a:srgbClr val="000000"/>
                    </a:solidFill>
                  </a:ln>
                </a:rPr>
                <a:t>Pi(R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)    V</a:t>
              </a:r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3857243" y="3762757"/>
              <a:ext cx="42724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n>
                    <a:solidFill>
                      <a:srgbClr val="000000"/>
                    </a:solidFill>
                  </a:ln>
                </a:rPr>
                <a:t>|</a:t>
              </a:r>
              <a:r>
                <a:rPr lang="en-US" dirty="0" smtClean="0">
                  <a:ln>
                    <a:solidFill>
                      <a:srgbClr val="000000"/>
                    </a:solidFill>
                  </a:ln>
                </a:rPr>
                <a:t>U</a:t>
              </a:r>
              <a:endParaRPr lang="en-US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239000" y="1828800"/>
            <a:ext cx="838200" cy="22098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239000" y="1219200"/>
            <a:ext cx="1219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>
                  <a:solidFill>
                    <a:srgbClr val="800000"/>
                  </a:solidFill>
                </a:ln>
              </a:rPr>
              <a:t>U=R-V</a:t>
            </a:r>
          </a:p>
        </p:txBody>
      </p:sp>
      <p:cxnSp>
        <p:nvCxnSpPr>
          <p:cNvPr id="22" name="Straight Connector 21"/>
          <p:cNvCxnSpPr>
            <a:stCxn id="13" idx="2"/>
          </p:cNvCxnSpPr>
          <p:nvPr/>
        </p:nvCxnSpPr>
        <p:spPr>
          <a:xfrm rot="10800000" flipV="1">
            <a:off x="2971800" y="2743200"/>
            <a:ext cx="1828800" cy="2438400"/>
          </a:xfrm>
          <a:prstGeom prst="line">
            <a:avLst/>
          </a:prstGeom>
          <a:ln w="25400" cap="flat" cmpd="sng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3" idx="2"/>
          </p:cNvCxnSpPr>
          <p:nvPr/>
        </p:nvCxnSpPr>
        <p:spPr>
          <a:xfrm rot="10800000">
            <a:off x="1676400" y="2743200"/>
            <a:ext cx="3124200" cy="1588"/>
          </a:xfrm>
          <a:prstGeom prst="line">
            <a:avLst/>
          </a:prstGeom>
          <a:ln w="25400" cap="flat" cmpd="sng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62000" y="2743200"/>
            <a:ext cx="685800" cy="2362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133600" y="4114800"/>
            <a:ext cx="685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>
            <a:stCxn id="13" idx="6"/>
          </p:cNvCxnSpPr>
          <p:nvPr/>
        </p:nvCxnSpPr>
        <p:spPr>
          <a:xfrm flipV="1">
            <a:off x="5410200" y="1905000"/>
            <a:ext cx="1752600" cy="838200"/>
          </a:xfrm>
          <a:prstGeom prst="line">
            <a:avLst/>
          </a:prstGeom>
          <a:ln w="25400" cap="flat" cmpd="sng" algn="ctr">
            <a:solidFill>
              <a:srgbClr val="008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3" idx="6"/>
          </p:cNvCxnSpPr>
          <p:nvPr/>
        </p:nvCxnSpPr>
        <p:spPr>
          <a:xfrm>
            <a:off x="5410200" y="2743200"/>
            <a:ext cx="1752600" cy="1588"/>
          </a:xfrm>
          <a:prstGeom prst="line">
            <a:avLst/>
          </a:prstGeom>
          <a:ln w="25400" cap="flat" cmpd="sng" algn="ctr">
            <a:solidFill>
              <a:srgbClr val="008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7315200" y="1905000"/>
            <a:ext cx="685800" cy="838200"/>
          </a:xfrm>
          <a:prstGeom prst="rect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4762500" y="4381500"/>
            <a:ext cx="685800" cy="1588"/>
          </a:xfrm>
          <a:prstGeom prst="line">
            <a:avLst/>
          </a:prstGeom>
          <a:ln w="254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029200" y="5715000"/>
            <a:ext cx="335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>
                  <a:solidFill>
                    <a:srgbClr val="008000"/>
                  </a:solidFill>
                </a:ln>
              </a:rPr>
              <a:t>Cover U with fewest sets</a:t>
            </a:r>
            <a:endParaRPr lang="en-US" sz="2400" dirty="0">
              <a:ln>
                <a:solidFill>
                  <a:srgbClr val="008000"/>
                </a:solidFill>
              </a:ln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5800" y="5715000"/>
            <a:ext cx="3200400" cy="707886"/>
          </a:xfrm>
          <a:prstGeom prst="rect">
            <a:avLst/>
          </a:prstGeom>
          <a:solidFill>
            <a:srgbClr val="CCFFCC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EVD: 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Exact</a:t>
            </a:r>
          </a:p>
          <a:p>
            <a:r>
              <a:rPr lang="en-US" sz="20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BVD, AVD: 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Approximate</a:t>
            </a:r>
            <a:endParaRPr lang="en-US" sz="2000" dirty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5" grpId="0" animBg="1"/>
      <p:bldP spid="19" grpId="0" animBg="1"/>
      <p:bldP spid="20" grpId="0"/>
      <p:bldP spid="27" grpId="0" animBg="1"/>
      <p:bldP spid="28" grpId="0" animBg="1"/>
      <p:bldP spid="35" grpId="0" animBg="1"/>
      <p:bldP spid="39" grpId="0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010400" cy="990600"/>
          </a:xfrm>
        </p:spPr>
        <p:txBody>
          <a:bodyPr/>
          <a:lstStyle/>
          <a:p>
            <a:r>
              <a:rPr lang="en-US" dirty="0" smtClean="0"/>
              <a:t>K-Unions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fld id="{81984F2D-E466-4F9A-A3EC-8AD7BD0A937A}" type="datetime1">
              <a:rPr lang="en-US"/>
              <a:pPr/>
              <a:t>2/25/10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324600"/>
            <a:ext cx="1524000" cy="381000"/>
          </a:xfrm>
          <a:prstGeom prst="rect">
            <a:avLst/>
          </a:prstGeom>
        </p:spPr>
        <p:txBody>
          <a:bodyPr/>
          <a:lstStyle/>
          <a:p>
            <a:fld id="{E244E1B0-1CA7-406A-891A-2963AF4057E1}" type="slidenum">
              <a:rPr lang="en-US"/>
              <a:pPr/>
              <a:t>13</a:t>
            </a:fld>
            <a:endParaRPr lang="en-US"/>
          </a:p>
        </p:txBody>
      </p:sp>
      <p:sp>
        <p:nvSpPr>
          <p:cNvPr id="31749" name="Content Placeholder 2"/>
          <p:cNvSpPr txBox="1">
            <a:spLocks/>
          </p:cNvSpPr>
          <p:nvPr/>
        </p:nvSpPr>
        <p:spPr bwMode="auto">
          <a:xfrm>
            <a:off x="304800" y="1676400"/>
            <a:ext cx="8534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>
              <a:latin typeface="Calibri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9600" y="1981200"/>
            <a:ext cx="800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2800" dirty="0" smtClean="0">
                <a:latin typeface="+mj-lt"/>
              </a:rPr>
              <a:t>NP-Hard in </a:t>
            </a:r>
            <a:r>
              <a:rPr lang="en-US" sz="2800" dirty="0" err="1" smtClean="0">
                <a:latin typeface="+mj-lt"/>
              </a:rPr>
              <a:t>m</a:t>
            </a:r>
            <a:r>
              <a:rPr lang="en-US" sz="2800" dirty="0" smtClean="0">
                <a:latin typeface="+mj-lt"/>
              </a:rPr>
              <a:t>, </a:t>
            </a:r>
            <a:r>
              <a:rPr lang="en-US" sz="2800" dirty="0" err="1" smtClean="0">
                <a:latin typeface="+mj-lt"/>
              </a:rPr>
              <a:t>k</a:t>
            </a:r>
            <a:r>
              <a:rPr lang="en-US" sz="2800" dirty="0" smtClean="0">
                <a:latin typeface="+mj-lt"/>
              </a:rPr>
              <a:t> (omitted from the talk)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>
                <a:latin typeface="+mj-lt"/>
              </a:rPr>
              <a:t>Greedy approximation algorithm =&gt; weak guarantee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err="1" smtClean="0">
                <a:latin typeface="+mj-lt"/>
              </a:rPr>
              <a:t>Inapproximability</a:t>
            </a:r>
            <a:r>
              <a:rPr lang="en-US" sz="2800" dirty="0" smtClean="0">
                <a:latin typeface="+mj-lt"/>
              </a:rPr>
              <a:t> of greedy under stronger notion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71600" y="1219200"/>
            <a:ext cx="6705600" cy="400110"/>
          </a:xfrm>
          <a:prstGeom prst="rect">
            <a:avLst/>
          </a:prstGeom>
          <a:solidFill>
            <a:srgbClr val="CCFFCC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R(A1, A2, …, Am), V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  <a:sym typeface="Wingdings"/>
              </a:rPr>
              <a:t>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 Find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k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-unions Q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s.t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.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d(Q(R),V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) minimized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010400" cy="1143000"/>
          </a:xfrm>
        </p:spPr>
        <p:txBody>
          <a:bodyPr/>
          <a:lstStyle/>
          <a:p>
            <a:r>
              <a:rPr lang="en-US" dirty="0" smtClean="0"/>
              <a:t>K-Unions: A Greedy Approach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fld id="{81984F2D-E466-4F9A-A3EC-8AD7BD0A937A}" type="datetime1">
              <a:rPr lang="en-US"/>
              <a:pPr/>
              <a:t>2/25/10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324600"/>
            <a:ext cx="1524000" cy="381000"/>
          </a:xfrm>
          <a:prstGeom prst="rect">
            <a:avLst/>
          </a:prstGeom>
        </p:spPr>
        <p:txBody>
          <a:bodyPr/>
          <a:lstStyle/>
          <a:p>
            <a:fld id="{E244E1B0-1CA7-406A-891A-2963AF4057E1}" type="slidenum">
              <a:rPr lang="en-US"/>
              <a:pPr/>
              <a:t>14</a:t>
            </a:fld>
            <a:endParaRPr lang="en-US"/>
          </a:p>
        </p:txBody>
      </p:sp>
      <p:sp>
        <p:nvSpPr>
          <p:cNvPr id="31749" name="Content Placeholder 2"/>
          <p:cNvSpPr txBox="1">
            <a:spLocks/>
          </p:cNvSpPr>
          <p:nvPr/>
        </p:nvSpPr>
        <p:spPr bwMode="auto">
          <a:xfrm>
            <a:off x="304800" y="1676400"/>
            <a:ext cx="8534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>
              <a:latin typeface="Calibri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914400" y="1676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C1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914400" y="2438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C</a:t>
            </a: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2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14400" y="3200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C</a:t>
            </a: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3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914400" y="48768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Cr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 rot="5400000">
            <a:off x="876301" y="4381500"/>
            <a:ext cx="6858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124200" y="1219200"/>
            <a:ext cx="838200" cy="1905000"/>
          </a:xfrm>
          <a:prstGeom prst="rect">
            <a:avLst/>
          </a:prstGeom>
          <a:solidFill>
            <a:srgbClr val="D9D9D9"/>
          </a:solidFill>
          <a:ln w="28575">
            <a:solidFill>
              <a:srgbClr val="800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124200" y="3429000"/>
            <a:ext cx="838200" cy="2590800"/>
          </a:xfrm>
          <a:prstGeom prst="rect">
            <a:avLst/>
          </a:prstGeom>
          <a:solidFill>
            <a:srgbClr val="D9D9D9"/>
          </a:solidFill>
          <a:ln w="28575">
            <a:solidFill>
              <a:srgbClr val="800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124200" y="3810000"/>
            <a:ext cx="8382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124200" y="1752600"/>
            <a:ext cx="8382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7" idx="6"/>
          </p:cNvCxnSpPr>
          <p:nvPr/>
        </p:nvCxnSpPr>
        <p:spPr>
          <a:xfrm flipV="1">
            <a:off x="1524000" y="1828800"/>
            <a:ext cx="160020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6"/>
          </p:cNvCxnSpPr>
          <p:nvPr/>
        </p:nvCxnSpPr>
        <p:spPr>
          <a:xfrm flipV="1">
            <a:off x="1524000" y="2514600"/>
            <a:ext cx="1752600" cy="228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6"/>
          </p:cNvCxnSpPr>
          <p:nvPr/>
        </p:nvCxnSpPr>
        <p:spPr>
          <a:xfrm>
            <a:off x="1524000" y="2743200"/>
            <a:ext cx="1676400" cy="1066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7" idx="6"/>
          </p:cNvCxnSpPr>
          <p:nvPr/>
        </p:nvCxnSpPr>
        <p:spPr>
          <a:xfrm>
            <a:off x="1524000" y="2743200"/>
            <a:ext cx="1600200" cy="1524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962400" y="914400"/>
            <a:ext cx="160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rgbClr val="800000"/>
                  </a:solidFill>
                </a:ln>
                <a:latin typeface="+mn-lt"/>
                <a:ea typeface="+mn-ea"/>
              </a:rPr>
              <a:t>V</a:t>
            </a:r>
            <a:endParaRPr lang="en-US" sz="3200" dirty="0">
              <a:ln>
                <a:solidFill>
                  <a:srgbClr val="800000"/>
                </a:solidFill>
              </a:ln>
              <a:latin typeface="+mn-lt"/>
              <a:ea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62400" y="3072825"/>
            <a:ext cx="160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rgbClr val="800000"/>
                  </a:solidFill>
                </a:ln>
                <a:latin typeface="+mn-lt"/>
                <a:ea typeface="+mn-ea"/>
              </a:rPr>
              <a:t>R-V</a:t>
            </a:r>
            <a:endParaRPr lang="en-US" sz="3200" dirty="0">
              <a:ln>
                <a:solidFill>
                  <a:srgbClr val="800000"/>
                </a:solidFill>
              </a:ln>
              <a:latin typeface="+mn-lt"/>
              <a:ea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 rot="20254379">
            <a:off x="2100287" y="1935114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good</a:t>
            </a:r>
            <a:endParaRPr lang="en-US" sz="2400" i="1" dirty="0"/>
          </a:p>
        </p:txBody>
      </p:sp>
      <p:sp>
        <p:nvSpPr>
          <p:cNvPr id="32" name="TextBox 31"/>
          <p:cNvSpPr txBox="1"/>
          <p:nvPr/>
        </p:nvSpPr>
        <p:spPr>
          <a:xfrm rot="2410905">
            <a:off x="2491545" y="3668253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bad</a:t>
            </a:r>
            <a:endParaRPr lang="en-US" sz="2400" i="1" dirty="0"/>
          </a:p>
        </p:txBody>
      </p:sp>
      <p:sp>
        <p:nvSpPr>
          <p:cNvPr id="36" name="Rounded Rectangle 35"/>
          <p:cNvSpPr/>
          <p:nvPr/>
        </p:nvSpPr>
        <p:spPr>
          <a:xfrm>
            <a:off x="3124200" y="1219200"/>
            <a:ext cx="838200" cy="533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3124200" y="3429000"/>
            <a:ext cx="838200" cy="3810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4953000" y="2057400"/>
            <a:ext cx="3810000" cy="181588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n-lt"/>
              </a:rPr>
              <a:t>One line algorithm:</a:t>
            </a:r>
          </a:p>
          <a:p>
            <a:endParaRPr lang="en-US" sz="2800" dirty="0">
              <a:latin typeface="+mn-lt"/>
            </a:endParaRPr>
          </a:p>
          <a:p>
            <a:r>
              <a:rPr lang="en-US" sz="2800" dirty="0" smtClean="0">
                <a:latin typeface="+mn-lt"/>
              </a:rPr>
              <a:t>At each step, pick </a:t>
            </a:r>
            <a:r>
              <a:rPr lang="en-US" sz="2800" dirty="0" err="1" smtClean="0">
                <a:latin typeface="+mn-lt"/>
              </a:rPr>
              <a:t>Ci</a:t>
            </a:r>
            <a:r>
              <a:rPr lang="en-US" sz="2800" dirty="0" smtClean="0">
                <a:latin typeface="+mn-lt"/>
              </a:rPr>
              <a:t> with</a:t>
            </a:r>
            <a:endParaRPr lang="en-US" sz="2800" dirty="0" smtClean="0"/>
          </a:p>
          <a:p>
            <a:r>
              <a:rPr lang="en-US" sz="2800" dirty="0" smtClean="0">
                <a:latin typeface="+mn-lt"/>
              </a:rPr>
              <a:t>      max (good – bad)</a:t>
            </a:r>
            <a:endParaRPr lang="en-US" sz="2800" dirty="0"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30" grpId="0" build="allAtOnce"/>
      <p:bldP spid="32" grpId="0" build="allAtOnce"/>
      <p:bldP spid="36" grpId="0" animBg="1"/>
      <p:bldP spid="37" grpId="0" animBg="1"/>
      <p:bldP spid="38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010400" cy="1143000"/>
          </a:xfrm>
        </p:spPr>
        <p:txBody>
          <a:bodyPr/>
          <a:lstStyle/>
          <a:p>
            <a:r>
              <a:rPr lang="en-US" dirty="0" smtClean="0"/>
              <a:t>K-Unions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fld id="{D9F5230E-5CC2-429F-9C70-AED77C6E4B2C}" type="datetime1">
              <a:rPr lang="en-US"/>
              <a:pPr/>
              <a:t>2/25/10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324600"/>
            <a:ext cx="1524000" cy="381000"/>
          </a:xfrm>
          <a:prstGeom prst="rect">
            <a:avLst/>
          </a:prstGeom>
        </p:spPr>
        <p:txBody>
          <a:bodyPr/>
          <a:lstStyle/>
          <a:p>
            <a:fld id="{6246198B-564F-4A6C-9B49-6427FA657A21}" type="slidenum">
              <a:rPr lang="en-US"/>
              <a:pPr/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1219200"/>
            <a:ext cx="472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  <a:latin typeface="+mn-lt"/>
              </a:rPr>
              <a:t>Two distance metrics: </a:t>
            </a:r>
          </a:p>
          <a:p>
            <a:pPr>
              <a:buFont typeface="Arial" pitchFamily="34" charset="0"/>
              <a:buChar char="•"/>
            </a:pPr>
            <a:r>
              <a:rPr lang="en-US" sz="2800" i="1" dirty="0" smtClean="0"/>
              <a:t>d</a:t>
            </a:r>
            <a:r>
              <a:rPr lang="en-US" sz="2800" dirty="0" smtClean="0">
                <a:latin typeface="+mn-lt"/>
              </a:rPr>
              <a:t>: X+Z</a:t>
            </a:r>
            <a:r>
              <a:rPr lang="en-US" sz="2800" i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800" i="1" dirty="0" err="1" smtClean="0"/>
              <a:t>gb</a:t>
            </a:r>
            <a:r>
              <a:rPr lang="en-US" sz="2800" dirty="0" smtClean="0"/>
              <a:t>: Y-X</a:t>
            </a:r>
            <a:endParaRPr lang="en-US" sz="2800" i="1" baseline="-25000" dirty="0" smtClean="0"/>
          </a:p>
        </p:txBody>
      </p:sp>
      <p:sp>
        <p:nvSpPr>
          <p:cNvPr id="8" name="Oval 7"/>
          <p:cNvSpPr/>
          <p:nvPr/>
        </p:nvSpPr>
        <p:spPr>
          <a:xfrm>
            <a:off x="5486400" y="2438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Q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7696200" y="1219200"/>
            <a:ext cx="838200" cy="1905000"/>
          </a:xfrm>
          <a:prstGeom prst="rect">
            <a:avLst/>
          </a:prstGeom>
          <a:solidFill>
            <a:srgbClr val="D9D9D9"/>
          </a:solidFill>
          <a:ln w="28575">
            <a:solidFill>
              <a:srgbClr val="800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696200" y="3429000"/>
            <a:ext cx="838200" cy="2590800"/>
          </a:xfrm>
          <a:prstGeom prst="rect">
            <a:avLst/>
          </a:prstGeom>
          <a:solidFill>
            <a:srgbClr val="D9D9D9"/>
          </a:solidFill>
          <a:ln w="28575">
            <a:solidFill>
              <a:srgbClr val="800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696200" y="3429000"/>
            <a:ext cx="8382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7696200" y="1219200"/>
            <a:ext cx="8382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8" idx="6"/>
          </p:cNvCxnSpPr>
          <p:nvPr/>
        </p:nvCxnSpPr>
        <p:spPr>
          <a:xfrm flipV="1">
            <a:off x="6096000" y="1219200"/>
            <a:ext cx="1600200" cy="1524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8" idx="6"/>
          </p:cNvCxnSpPr>
          <p:nvPr/>
        </p:nvCxnSpPr>
        <p:spPr>
          <a:xfrm flipV="1">
            <a:off x="6096000" y="2514600"/>
            <a:ext cx="1752600" cy="228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6"/>
          </p:cNvCxnSpPr>
          <p:nvPr/>
        </p:nvCxnSpPr>
        <p:spPr>
          <a:xfrm>
            <a:off x="6096000" y="2743200"/>
            <a:ext cx="160020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8" idx="6"/>
          </p:cNvCxnSpPr>
          <p:nvPr/>
        </p:nvCxnSpPr>
        <p:spPr>
          <a:xfrm>
            <a:off x="6096000" y="2743200"/>
            <a:ext cx="1600200" cy="1143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20254379">
            <a:off x="6672287" y="1935114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good</a:t>
            </a:r>
            <a:endParaRPr lang="en-US" sz="2400" i="1" dirty="0"/>
          </a:p>
        </p:txBody>
      </p:sp>
      <p:sp>
        <p:nvSpPr>
          <p:cNvPr id="21" name="TextBox 20"/>
          <p:cNvSpPr txBox="1"/>
          <p:nvPr/>
        </p:nvSpPr>
        <p:spPr>
          <a:xfrm rot="1753972">
            <a:off x="6965603" y="3269641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bad</a:t>
            </a:r>
            <a:endParaRPr lang="en-US" sz="2400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7315200" y="838200"/>
            <a:ext cx="533400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rgbClr val="800000"/>
                  </a:solidFill>
                </a:ln>
                <a:latin typeface="+mn-lt"/>
                <a:ea typeface="+mn-ea"/>
              </a:rPr>
              <a:t>V</a:t>
            </a:r>
            <a:endParaRPr lang="en-US" sz="3200" dirty="0">
              <a:ln>
                <a:solidFill>
                  <a:srgbClr val="800000"/>
                </a:solidFill>
              </a:ln>
              <a:latin typeface="+mn-lt"/>
              <a:ea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34200" y="5511225"/>
            <a:ext cx="160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rgbClr val="800000"/>
                  </a:solidFill>
                </a:ln>
                <a:latin typeface="+mn-lt"/>
                <a:ea typeface="+mn-ea"/>
              </a:rPr>
              <a:t>R-V</a:t>
            </a:r>
            <a:endParaRPr lang="en-US" sz="3200" dirty="0">
              <a:ln>
                <a:solidFill>
                  <a:srgbClr val="800000"/>
                </a:solidFill>
              </a:ln>
              <a:latin typeface="+mn-lt"/>
              <a:ea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48600" y="1524000"/>
            <a:ext cx="533400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chemeClr val="tx1"/>
                  </a:solidFill>
                </a:ln>
                <a:latin typeface="+mn-lt"/>
                <a:ea typeface="+mn-ea"/>
              </a:rPr>
              <a:t>Y</a:t>
            </a:r>
            <a:endParaRPr lang="en-US" sz="3200" dirty="0">
              <a:ln>
                <a:solidFill>
                  <a:schemeClr val="tx1"/>
                </a:solidFill>
              </a:ln>
              <a:latin typeface="+mn-lt"/>
              <a:ea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48600" y="2514600"/>
            <a:ext cx="533400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chemeClr val="tx1"/>
                  </a:solidFill>
                </a:ln>
              </a:rPr>
              <a:t>Z</a:t>
            </a:r>
            <a:endParaRPr lang="en-US" sz="3200" dirty="0">
              <a:ln>
                <a:solidFill>
                  <a:schemeClr val="tx1"/>
                </a:solidFill>
              </a:ln>
              <a:latin typeface="+mn-lt"/>
              <a:ea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48600" y="3352800"/>
            <a:ext cx="533400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chemeClr val="tx1"/>
                  </a:solidFill>
                </a:ln>
              </a:rPr>
              <a:t>X</a:t>
            </a:r>
            <a:endParaRPr lang="en-US" sz="3200" dirty="0">
              <a:ln>
                <a:solidFill>
                  <a:schemeClr val="tx1"/>
                </a:solidFill>
              </a:ln>
              <a:latin typeface="+mn-lt"/>
              <a:ea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3400" y="3886200"/>
            <a:ext cx="5791200" cy="707886"/>
          </a:xfrm>
          <a:prstGeom prst="rect">
            <a:avLst/>
          </a:prstGeom>
          <a:solidFill>
            <a:srgbClr val="CCFFCC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No </a:t>
            </a:r>
            <a:r>
              <a:rPr lang="en-US" sz="2000" i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greedy algorithm 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can achieve bounded (independent of |V|) </a:t>
            </a:r>
            <a:r>
              <a:rPr lang="en-US" sz="200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approximation ratio 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R</a:t>
            </a:r>
            <a:r>
              <a:rPr lang="en-US" sz="2000" baseline="-25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d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 or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R</a:t>
            </a:r>
            <a:r>
              <a:rPr lang="en-US" sz="2000" baseline="-25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gb</a:t>
            </a:r>
            <a:endParaRPr lang="en-US" sz="2000" baseline="-25000" dirty="0" smtClean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7200" y="2438400"/>
            <a:ext cx="472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800000"/>
                </a:solidFill>
              </a:rPr>
              <a:t>Approximation ratios:</a:t>
            </a:r>
            <a:endParaRPr lang="en-US" sz="2800" i="1" dirty="0" smtClean="0"/>
          </a:p>
          <a:p>
            <a:pPr>
              <a:buFont typeface="Arial" pitchFamily="34" charset="0"/>
              <a:buChar char="•"/>
            </a:pPr>
            <a:r>
              <a:rPr lang="en-US" sz="2800" i="1" dirty="0" smtClean="0">
                <a:latin typeface="+mn-lt"/>
              </a:rPr>
              <a:t>R</a:t>
            </a:r>
            <a:r>
              <a:rPr lang="en-US" sz="2800" i="1" baseline="-25000" dirty="0" smtClean="0">
                <a:latin typeface="+mn-lt"/>
              </a:rPr>
              <a:t>d</a:t>
            </a:r>
            <a:r>
              <a:rPr lang="en-US" sz="2800" i="1" dirty="0" smtClean="0">
                <a:latin typeface="+mn-lt"/>
              </a:rPr>
              <a:t> = </a:t>
            </a:r>
            <a:r>
              <a:rPr lang="en-US" sz="2800" i="1" dirty="0" err="1" smtClean="0">
                <a:latin typeface="+mn-lt"/>
              </a:rPr>
              <a:t>d</a:t>
            </a:r>
            <a:r>
              <a:rPr lang="en-US" sz="2800" i="1" baseline="-25000" dirty="0" err="1" smtClean="0"/>
              <a:t>algo</a:t>
            </a:r>
            <a:r>
              <a:rPr lang="en-US" sz="2800" i="1" dirty="0" err="1" smtClean="0">
                <a:latin typeface="+mn-lt"/>
              </a:rPr>
              <a:t>/d</a:t>
            </a:r>
            <a:r>
              <a:rPr lang="en-US" sz="2800" i="1" baseline="-25000" dirty="0" err="1" smtClean="0"/>
              <a:t>opt</a:t>
            </a:r>
            <a:endParaRPr lang="en-US" sz="2800" i="1" baseline="-25000" dirty="0" smtClean="0"/>
          </a:p>
          <a:p>
            <a:pPr>
              <a:buFont typeface="Arial" pitchFamily="34" charset="0"/>
              <a:buChar char="•"/>
            </a:pPr>
            <a:r>
              <a:rPr lang="en-US" sz="2800" i="1" dirty="0" err="1" smtClean="0"/>
              <a:t>R</a:t>
            </a:r>
            <a:r>
              <a:rPr lang="en-US" sz="2800" i="1" baseline="-25000" dirty="0" err="1" smtClean="0"/>
              <a:t>gb</a:t>
            </a:r>
            <a:r>
              <a:rPr lang="en-US" sz="2800" i="1" dirty="0" smtClean="0"/>
              <a:t> = </a:t>
            </a:r>
            <a:r>
              <a:rPr lang="en-US" sz="2800" i="1" dirty="0" err="1" smtClean="0"/>
              <a:t>gb</a:t>
            </a:r>
            <a:r>
              <a:rPr lang="en-US" sz="2800" i="1" baseline="-25000" dirty="0" err="1" smtClean="0"/>
              <a:t>opt</a:t>
            </a:r>
            <a:r>
              <a:rPr lang="en-US" sz="2800" i="1" dirty="0" err="1" smtClean="0"/>
              <a:t>/gb</a:t>
            </a:r>
            <a:r>
              <a:rPr lang="en-US" sz="2800" i="1" baseline="-25000" dirty="0" err="1" smtClean="0"/>
              <a:t>algo</a:t>
            </a:r>
            <a:endParaRPr lang="en-US" sz="2800" i="1" baseline="-25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533400" y="4724400"/>
            <a:ext cx="5791200" cy="1631216"/>
          </a:xfrm>
          <a:prstGeom prst="rect">
            <a:avLst/>
          </a:prstGeom>
          <a:solidFill>
            <a:srgbClr val="CCFFCC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Proof Idea:</a:t>
            </a:r>
          </a:p>
          <a:p>
            <a:r>
              <a:rPr lang="en-US" sz="20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Bad </a:t>
            </a:r>
            <a:r>
              <a:rPr lang="en-US" sz="2000" dirty="0" err="1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R</a:t>
            </a:r>
            <a:r>
              <a:rPr lang="en-US" sz="2000" baseline="-25000" dirty="0" err="1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gb</a:t>
            </a:r>
            <a:r>
              <a:rPr lang="en-US" sz="20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: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/>
                </a:solidFill>
              </a:rPr>
              <a:t> 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No CQ with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gb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&gt;0, but all </a:t>
            </a:r>
            <a:r>
              <a:rPr lang="en-US" sz="2000" i="1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bads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 coincide</a:t>
            </a:r>
          </a:p>
          <a:p>
            <a:r>
              <a:rPr lang="en-US" sz="20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Bad R</a:t>
            </a:r>
            <a:r>
              <a:rPr lang="en-US" sz="2000" baseline="-250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d</a:t>
            </a:r>
            <a:r>
              <a:rPr lang="en-US" sz="20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: </a:t>
            </a:r>
          </a:p>
          <a:p>
            <a:r>
              <a:rPr lang="en-US" sz="20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 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* One CQ with N good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tuples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 and (N-N/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k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) bad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tuples</a:t>
            </a:r>
            <a:endParaRPr lang="en-US" sz="2000" dirty="0" smtClean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  <a:p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 *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k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CQs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 with N/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k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 good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tuples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 and same 1 bad 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tuple</a:t>
            </a:r>
            <a:endParaRPr lang="en-US" sz="2000" dirty="0" smtClean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3400" y="4705290"/>
            <a:ext cx="5791200" cy="400110"/>
          </a:xfrm>
          <a:prstGeom prst="rect">
            <a:avLst/>
          </a:prstGeom>
          <a:solidFill>
            <a:srgbClr val="CCFFCC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Good News: 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Greedy ensures min (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R</a:t>
            </a:r>
            <a:r>
              <a:rPr lang="en-US" sz="2000" baseline="-25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d</a:t>
            </a:r>
            <a:r>
              <a:rPr lang="en-US" sz="2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,R</a:t>
            </a:r>
            <a:r>
              <a:rPr lang="en-US" sz="2000" baseline="-25000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gb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) ≤ 2k</a:t>
            </a:r>
            <a:endParaRPr lang="en-US" sz="2000" baseline="-25000" dirty="0" smtClean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24" grpId="0" animBg="1"/>
      <p:bldP spid="24" grpId="1" animBg="1"/>
      <p:bldP spid="2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2k-approx: Proof Sketch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5924490"/>
            <a:ext cx="8077200" cy="400110"/>
          </a:xfrm>
          <a:prstGeom prst="rect">
            <a:avLst/>
          </a:prstGeom>
          <a:solidFill>
            <a:srgbClr val="CCFFCC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rgbClr val="1F497D"/>
                  </a:solidFill>
                </a:ln>
                <a:solidFill>
                  <a:srgbClr val="1F497D"/>
                </a:solidFill>
              </a:rPr>
              <a:t>Open Question: </a:t>
            </a:r>
            <a:r>
              <a:rPr lang="en-US" sz="2000" dirty="0" smtClean="0">
                <a:ln>
                  <a:solidFill>
                    <a:schemeClr val="tx2">
                      <a:lumMod val="50000"/>
                    </a:schemeClr>
                  </a:solidFill>
                </a:ln>
              </a:rPr>
              <a:t>Better upper/lower bounds (for greedy or other algorithms)</a:t>
            </a:r>
            <a:endParaRPr lang="en-US" sz="2000" baseline="-25000" dirty="0" smtClean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09600" y="1066800"/>
            <a:ext cx="3276600" cy="4318575"/>
            <a:chOff x="5257800" y="838200"/>
            <a:chExt cx="3276600" cy="4318575"/>
          </a:xfrm>
        </p:grpSpPr>
        <p:sp>
          <p:nvSpPr>
            <p:cNvPr id="9" name="Oval 8"/>
            <p:cNvSpPr/>
            <p:nvPr/>
          </p:nvSpPr>
          <p:spPr>
            <a:xfrm>
              <a:off x="5257800" y="2286000"/>
              <a:ext cx="838200" cy="838200"/>
            </a:xfrm>
            <a:prstGeom prst="ellips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  <a:solidFill>
                    <a:srgbClr val="800000"/>
                  </a:solidFill>
                </a:rPr>
                <a:t>Q</a:t>
              </a:r>
              <a:r>
                <a:rPr lang="en-US" sz="2000" baseline="-25000" dirty="0" err="1" smtClean="0">
                  <a:ln>
                    <a:solidFill>
                      <a:srgbClr val="000000"/>
                    </a:solidFill>
                  </a:ln>
                  <a:solidFill>
                    <a:srgbClr val="800000"/>
                  </a:solidFill>
                </a:rPr>
                <a:t>opt</a:t>
              </a:r>
              <a:endParaRPr lang="en-US" sz="2000" baseline="-25000" dirty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7696200" y="1219200"/>
              <a:ext cx="838200" cy="1905000"/>
            </a:xfrm>
            <a:prstGeom prst="rect">
              <a:avLst/>
            </a:prstGeom>
            <a:solidFill>
              <a:srgbClr val="D9D9D9"/>
            </a:solidFill>
            <a:ln w="28575">
              <a:solidFill>
                <a:srgbClr val="800000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7696200" y="3429000"/>
              <a:ext cx="838200" cy="1676400"/>
            </a:xfrm>
            <a:prstGeom prst="rect">
              <a:avLst/>
            </a:prstGeom>
            <a:solidFill>
              <a:srgbClr val="D9D9D9"/>
            </a:solidFill>
            <a:ln w="28575">
              <a:solidFill>
                <a:srgbClr val="800000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696200" y="3429000"/>
              <a:ext cx="838200" cy="4572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7696200" y="1219200"/>
              <a:ext cx="838200" cy="1295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>
              <a:stCxn id="9" idx="6"/>
            </p:cNvCxnSpPr>
            <p:nvPr/>
          </p:nvCxnSpPr>
          <p:spPr>
            <a:xfrm flipV="1">
              <a:off x="6096000" y="1219200"/>
              <a:ext cx="1600200" cy="148590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9" idx="6"/>
            </p:cNvCxnSpPr>
            <p:nvPr/>
          </p:nvCxnSpPr>
          <p:spPr>
            <a:xfrm flipV="1">
              <a:off x="6096000" y="2514600"/>
              <a:ext cx="1752600" cy="19050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9" idx="6"/>
            </p:cNvCxnSpPr>
            <p:nvPr/>
          </p:nvCxnSpPr>
          <p:spPr>
            <a:xfrm>
              <a:off x="6096000" y="2705100"/>
              <a:ext cx="1600200" cy="72390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9" idx="6"/>
            </p:cNvCxnSpPr>
            <p:nvPr/>
          </p:nvCxnSpPr>
          <p:spPr>
            <a:xfrm>
              <a:off x="6096000" y="2705100"/>
              <a:ext cx="1600200" cy="118110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 rot="20254379">
              <a:off x="6672287" y="1935114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/>
                <a:t>good</a:t>
              </a:r>
              <a:endParaRPr lang="en-US" sz="2400" i="1" dirty="0"/>
            </a:p>
          </p:txBody>
        </p:sp>
        <p:sp>
          <p:nvSpPr>
            <p:cNvPr id="19" name="TextBox 18"/>
            <p:cNvSpPr txBox="1"/>
            <p:nvPr/>
          </p:nvSpPr>
          <p:spPr>
            <a:xfrm rot="1753972">
              <a:off x="6965603" y="3269641"/>
              <a:ext cx="1066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/>
                <a:t>bad</a:t>
              </a:r>
              <a:endParaRPr lang="en-US" sz="2400" i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315200" y="838200"/>
              <a:ext cx="533400" cy="58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 smtClean="0">
                  <a:ln>
                    <a:solidFill>
                      <a:srgbClr val="800000"/>
                    </a:solidFill>
                  </a:ln>
                  <a:latin typeface="+mn-lt"/>
                  <a:ea typeface="+mn-ea"/>
                </a:rPr>
                <a:t>V</a:t>
              </a:r>
              <a:endParaRPr lang="en-US" sz="3200" dirty="0">
                <a:ln>
                  <a:solidFill>
                    <a:srgbClr val="800000"/>
                  </a:solidFill>
                </a:ln>
                <a:latin typeface="+mn-lt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58000" y="4572000"/>
              <a:ext cx="16002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 smtClean="0">
                  <a:ln>
                    <a:solidFill>
                      <a:srgbClr val="800000"/>
                    </a:solidFill>
                  </a:ln>
                  <a:latin typeface="+mn-lt"/>
                  <a:ea typeface="+mn-ea"/>
                </a:rPr>
                <a:t>R-V</a:t>
              </a:r>
              <a:endParaRPr lang="en-US" sz="3200" dirty="0">
                <a:ln>
                  <a:solidFill>
                    <a:srgbClr val="800000"/>
                  </a:solidFill>
                </a:ln>
                <a:latin typeface="+mn-lt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848600" y="1524000"/>
              <a:ext cx="533400" cy="58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 smtClean="0">
                  <a:ln>
                    <a:solidFill>
                      <a:schemeClr val="tx1"/>
                    </a:solidFill>
                  </a:ln>
                  <a:latin typeface="+mn-lt"/>
                  <a:ea typeface="+mn-ea"/>
                </a:rPr>
                <a:t>Y</a:t>
              </a:r>
              <a:endParaRPr lang="en-US" sz="3200" dirty="0">
                <a:ln>
                  <a:solidFill>
                    <a:schemeClr val="tx1"/>
                  </a:solidFill>
                </a:ln>
                <a:latin typeface="+mn-lt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48600" y="2514600"/>
              <a:ext cx="533400" cy="58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 smtClean="0">
                  <a:ln>
                    <a:solidFill>
                      <a:schemeClr val="tx1"/>
                    </a:solidFill>
                  </a:ln>
                </a:rPr>
                <a:t>Z</a:t>
              </a:r>
              <a:endParaRPr lang="en-US" sz="3200" dirty="0">
                <a:ln>
                  <a:solidFill>
                    <a:schemeClr val="tx1"/>
                  </a:solidFill>
                </a:ln>
                <a:latin typeface="+mn-lt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848600" y="3352800"/>
              <a:ext cx="533400" cy="58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dirty="0" smtClean="0">
                  <a:ln>
                    <a:solidFill>
                      <a:schemeClr val="tx1"/>
                    </a:solidFill>
                  </a:ln>
                </a:rPr>
                <a:t>X</a:t>
              </a:r>
              <a:endParaRPr lang="en-US" sz="3200" dirty="0">
                <a:ln>
                  <a:solidFill>
                    <a:schemeClr val="tx1"/>
                  </a:solidFill>
                </a:ln>
                <a:latin typeface="+mn-lt"/>
                <a:ea typeface="+mn-ea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648200" y="14478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 smtClean="0"/>
              <a:t>d</a:t>
            </a:r>
            <a:r>
              <a:rPr lang="en-US" sz="2800" i="1" baseline="-25000" dirty="0" err="1" smtClean="0"/>
              <a:t>opt</a:t>
            </a:r>
            <a:r>
              <a:rPr lang="en-US" sz="2800" dirty="0" smtClean="0"/>
              <a:t>=</a:t>
            </a:r>
            <a:r>
              <a:rPr lang="en-US" sz="2800" dirty="0" smtClean="0">
                <a:latin typeface="+mn-lt"/>
              </a:rPr>
              <a:t>X+Z;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gb</a:t>
            </a:r>
            <a:r>
              <a:rPr lang="en-US" sz="2800" i="1" baseline="-25000" dirty="0" err="1" smtClean="0"/>
              <a:t>opt</a:t>
            </a:r>
            <a:r>
              <a:rPr lang="en-US" sz="2800" dirty="0" smtClean="0"/>
              <a:t>=Y-X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72000" y="2057400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1F497D"/>
                </a:solidFill>
              </a:rPr>
              <a:t>Exists Q* with ≥Y/</a:t>
            </a:r>
            <a:r>
              <a:rPr lang="en-US" sz="2800" dirty="0" err="1" smtClean="0">
                <a:solidFill>
                  <a:srgbClr val="1F497D"/>
                </a:solidFill>
              </a:rPr>
              <a:t>k</a:t>
            </a:r>
            <a:r>
              <a:rPr lang="en-US" sz="2800" dirty="0" smtClean="0">
                <a:solidFill>
                  <a:srgbClr val="1F497D"/>
                </a:solidFill>
              </a:rPr>
              <a:t> good and ≤X bad </a:t>
            </a:r>
            <a:r>
              <a:rPr lang="en-US" sz="2800" dirty="0" err="1" smtClean="0">
                <a:solidFill>
                  <a:srgbClr val="1F497D"/>
                </a:solidFill>
              </a:rPr>
              <a:t>tuples</a:t>
            </a:r>
            <a:endParaRPr lang="en-US" sz="2800" dirty="0" smtClean="0">
              <a:solidFill>
                <a:srgbClr val="1F497D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48200" y="2971800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 smtClean="0"/>
              <a:t>d</a:t>
            </a:r>
            <a:r>
              <a:rPr lang="en-US" sz="2800" i="1" baseline="-25000" dirty="0" smtClean="0"/>
              <a:t>* </a:t>
            </a:r>
            <a:r>
              <a:rPr lang="en-US" sz="2800" dirty="0" smtClean="0">
                <a:latin typeface="+mn-lt"/>
              </a:rPr>
              <a:t>≤ (X + Y + Z - Y/</a:t>
            </a:r>
            <a:r>
              <a:rPr lang="en-US" sz="2800" dirty="0" err="1" smtClean="0">
                <a:latin typeface="+mn-lt"/>
              </a:rPr>
              <a:t>k</a:t>
            </a:r>
            <a:r>
              <a:rPr lang="en-US" sz="2800" dirty="0" smtClean="0">
                <a:latin typeface="+mn-lt"/>
              </a:rPr>
              <a:t>)</a:t>
            </a:r>
            <a:endParaRPr lang="en-US" sz="2800" dirty="0" smtClean="0"/>
          </a:p>
          <a:p>
            <a:r>
              <a:rPr lang="en-US" sz="2800" i="1" dirty="0" err="1" smtClean="0"/>
              <a:t>gb</a:t>
            </a:r>
            <a:r>
              <a:rPr lang="en-US" sz="2800" i="1" baseline="-25000" dirty="0" smtClean="0"/>
              <a:t>*</a:t>
            </a:r>
            <a:r>
              <a:rPr lang="en-US" sz="2800" dirty="0" smtClean="0"/>
              <a:t>≥ (Y/</a:t>
            </a:r>
            <a:r>
              <a:rPr lang="en-US" sz="2800" dirty="0" err="1" smtClean="0"/>
              <a:t>k</a:t>
            </a:r>
            <a:r>
              <a:rPr lang="en-US" sz="2800" dirty="0" smtClean="0"/>
              <a:t> - X)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648200" y="3886200"/>
            <a:ext cx="381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1F497D"/>
                </a:solidFill>
              </a:rPr>
              <a:t>Setting </a:t>
            </a:r>
            <a:r>
              <a:rPr lang="en-US" sz="2800" i="1" dirty="0" err="1" smtClean="0">
                <a:solidFill>
                  <a:srgbClr val="1F497D"/>
                </a:solidFill>
              </a:rPr>
              <a:t>β</a:t>
            </a:r>
            <a:r>
              <a:rPr lang="en-US" sz="2800" i="1" dirty="0" smtClean="0">
                <a:solidFill>
                  <a:srgbClr val="1F497D"/>
                </a:solidFill>
              </a:rPr>
              <a:t> = (</a:t>
            </a:r>
            <a:r>
              <a:rPr lang="en-US" sz="2800" i="1" dirty="0" err="1" smtClean="0">
                <a:solidFill>
                  <a:srgbClr val="1F497D"/>
                </a:solidFill>
              </a:rPr>
              <a:t>y-x)/(y/k-x</a:t>
            </a:r>
            <a:r>
              <a:rPr lang="en-US" sz="2800" i="1" dirty="0" smtClean="0">
                <a:solidFill>
                  <a:srgbClr val="1F497D"/>
                </a:solidFill>
              </a:rPr>
              <a:t>):</a:t>
            </a:r>
          </a:p>
          <a:p>
            <a:r>
              <a:rPr lang="en-US" sz="2800" i="1" dirty="0" err="1" smtClean="0">
                <a:solidFill>
                  <a:srgbClr val="1F497D"/>
                </a:solidFill>
              </a:rPr>
              <a:t>R</a:t>
            </a:r>
            <a:r>
              <a:rPr lang="en-US" sz="2800" i="1" baseline="-25000" dirty="0" err="1" smtClean="0">
                <a:solidFill>
                  <a:srgbClr val="1F497D"/>
                </a:solidFill>
              </a:rPr>
              <a:t>gb</a:t>
            </a:r>
            <a:r>
              <a:rPr lang="en-US" sz="2800" i="1" dirty="0" smtClean="0">
                <a:solidFill>
                  <a:srgbClr val="1F497D"/>
                </a:solidFill>
              </a:rPr>
              <a:t> ≤ </a:t>
            </a:r>
            <a:r>
              <a:rPr lang="en-US" sz="2800" i="1" dirty="0" err="1" smtClean="0">
                <a:solidFill>
                  <a:srgbClr val="1F497D"/>
                </a:solidFill>
              </a:rPr>
              <a:t>β</a:t>
            </a:r>
            <a:endParaRPr lang="en-US" sz="2800" i="1" dirty="0" smtClean="0">
              <a:solidFill>
                <a:srgbClr val="1F497D"/>
              </a:solidFill>
            </a:endParaRPr>
          </a:p>
          <a:p>
            <a:r>
              <a:rPr lang="en-US" sz="2800" i="1" dirty="0" smtClean="0">
                <a:solidFill>
                  <a:srgbClr val="1F497D"/>
                </a:solidFill>
              </a:rPr>
              <a:t>R</a:t>
            </a:r>
            <a:r>
              <a:rPr lang="en-US" sz="2800" i="1" baseline="-25000" dirty="0" smtClean="0">
                <a:solidFill>
                  <a:srgbClr val="1F497D"/>
                </a:solidFill>
              </a:rPr>
              <a:t>d</a:t>
            </a:r>
            <a:r>
              <a:rPr lang="en-US" sz="2800" i="1" dirty="0" smtClean="0">
                <a:solidFill>
                  <a:srgbClr val="1F497D"/>
                </a:solidFill>
              </a:rPr>
              <a:t> ≤ 1 + (k-1)(β-1)/(β-k)</a:t>
            </a:r>
            <a:endParaRPr lang="en-US" sz="2800" dirty="0" smtClean="0">
              <a:solidFill>
                <a:srgbClr val="1F497D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48200" y="52578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For all </a:t>
            </a:r>
            <a:r>
              <a:rPr lang="en-US" sz="2800" i="1" dirty="0" err="1" smtClean="0"/>
              <a:t>β</a:t>
            </a:r>
            <a:r>
              <a:rPr lang="en-US" sz="2800" i="1" dirty="0" smtClean="0"/>
              <a:t>: min (</a:t>
            </a:r>
            <a:r>
              <a:rPr lang="en-US" sz="2800" i="1" dirty="0" err="1" smtClean="0"/>
              <a:t>R</a:t>
            </a:r>
            <a:r>
              <a:rPr lang="en-US" sz="2800" i="1" baseline="-25000" dirty="0" err="1" smtClean="0"/>
              <a:t>gb</a:t>
            </a:r>
            <a:r>
              <a:rPr lang="en-US" sz="2800" i="1" dirty="0" smtClean="0"/>
              <a:t>, R</a:t>
            </a:r>
            <a:r>
              <a:rPr lang="en-US" sz="2800" i="1" baseline="-25000" dirty="0" smtClean="0"/>
              <a:t>d</a:t>
            </a:r>
            <a:r>
              <a:rPr lang="en-US" sz="2800" i="1" dirty="0" smtClean="0"/>
              <a:t>) ≤ 2k 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6" grpId="0"/>
      <p:bldP spid="47" grpId="0"/>
      <p:bldP spid="48" grpId="0"/>
      <p:bldP spid="49" grpId="0"/>
      <p:bldP spid="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Part-1: Summary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2/25/10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5" name="Group 9"/>
          <p:cNvGrpSpPr/>
          <p:nvPr/>
        </p:nvGrpSpPr>
        <p:grpSpPr>
          <a:xfrm>
            <a:off x="762000" y="2286000"/>
            <a:ext cx="7543800" cy="2438400"/>
            <a:chOff x="838200" y="2209800"/>
            <a:chExt cx="7543800" cy="2438400"/>
          </a:xfrm>
        </p:grpSpPr>
        <p:sp>
          <p:nvSpPr>
            <p:cNvPr id="6" name="Rectangle 5"/>
            <p:cNvSpPr/>
            <p:nvPr/>
          </p:nvSpPr>
          <p:spPr>
            <a:xfrm>
              <a:off x="838200" y="2209800"/>
              <a:ext cx="7543800" cy="2438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14400" y="2286000"/>
              <a:ext cx="7391400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n>
                    <a:solidFill>
                      <a:srgbClr val="800000"/>
                    </a:solidFill>
                  </a:ln>
                </a:rPr>
                <a:t>View Definitions Problem</a:t>
              </a:r>
            </a:p>
            <a:p>
              <a:pPr marL="457200" indent="-457200"/>
              <a:r>
                <a:rPr lang="en-US" sz="2400" b="1" dirty="0" smtClean="0">
                  <a:ln>
                    <a:solidFill>
                      <a:srgbClr val="000000"/>
                    </a:solidFill>
                  </a:ln>
                </a:rPr>
                <a:t>Input: 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Database D, View V</a:t>
              </a:r>
            </a:p>
            <a:p>
              <a:pPr marL="457200" indent="-457200"/>
              <a:r>
                <a:rPr lang="en-US" sz="2400" b="1" dirty="0" smtClean="0">
                  <a:ln>
                    <a:solidFill>
                      <a:srgbClr val="000000"/>
                    </a:solidFill>
                  </a:ln>
                </a:rPr>
                <a:t>Output: 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Find Q such that:</a:t>
              </a:r>
            </a:p>
            <a:p>
              <a:pPr marL="914400" lvl="1" indent="-457200">
                <a:buAutoNum type="arabicParenBoth"/>
              </a:pP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Closeness: Q(D)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  <a:latin typeface="ＭＳ ゴシック"/>
                  <a:ea typeface="ＭＳ ゴシック"/>
                  <a:cs typeface="ＭＳ ゴシック"/>
                </a:rPr>
                <a:t>≈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 V (“level of approximation”)</a:t>
              </a:r>
            </a:p>
            <a:p>
              <a:pPr marL="914400" lvl="1" indent="-457200">
                <a:buAutoNum type="arabicParenBoth"/>
              </a:pP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Succinctness: Q is “succinct” </a:t>
              </a:r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3657600"/>
            <a:ext cx="8458200" cy="2392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Group 13"/>
          <p:cNvGrpSpPr/>
          <p:nvPr/>
        </p:nvGrpSpPr>
        <p:grpSpPr>
          <a:xfrm>
            <a:off x="609600" y="3200400"/>
            <a:ext cx="2438400" cy="3048000"/>
            <a:chOff x="609600" y="2743200"/>
            <a:chExt cx="2438400" cy="3048000"/>
          </a:xfrm>
        </p:grpSpPr>
        <p:sp>
          <p:nvSpPr>
            <p:cNvPr id="11" name="Oval 10"/>
            <p:cNvSpPr/>
            <p:nvPr/>
          </p:nvSpPr>
          <p:spPr>
            <a:xfrm>
              <a:off x="2438400" y="2743200"/>
              <a:ext cx="609600" cy="5334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ular Callout 11"/>
            <p:cNvSpPr/>
            <p:nvPr/>
          </p:nvSpPr>
          <p:spPr>
            <a:xfrm>
              <a:off x="609600" y="4800600"/>
              <a:ext cx="1828800" cy="990600"/>
            </a:xfrm>
            <a:prstGeom prst="wedgeRectCallout">
              <a:avLst>
                <a:gd name="adj1" fmla="val 55489"/>
                <a:gd name="adj2" fmla="val -212402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85800" y="4953000"/>
              <a:ext cx="16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FF0000"/>
                    </a:solidFill>
                  </a:ln>
                </a:rPr>
                <a:t>(1) What class of queries?</a:t>
              </a:r>
              <a:endParaRPr lang="en-US" dirty="0">
                <a:ln>
                  <a:solidFill>
                    <a:srgbClr val="FF0000"/>
                  </a:solidFill>
                </a:ln>
              </a:endParaRPr>
            </a:p>
          </p:txBody>
        </p:sp>
      </p:grpSp>
      <p:grpSp>
        <p:nvGrpSpPr>
          <p:cNvPr id="10" name="Group 15"/>
          <p:cNvGrpSpPr/>
          <p:nvPr/>
        </p:nvGrpSpPr>
        <p:grpSpPr>
          <a:xfrm>
            <a:off x="2819400" y="3581400"/>
            <a:ext cx="1828800" cy="3124200"/>
            <a:chOff x="1676400" y="2743200"/>
            <a:chExt cx="1828800" cy="3124200"/>
          </a:xfrm>
        </p:grpSpPr>
        <p:sp>
          <p:nvSpPr>
            <p:cNvPr id="17" name="Oval 16"/>
            <p:cNvSpPr/>
            <p:nvPr/>
          </p:nvSpPr>
          <p:spPr>
            <a:xfrm>
              <a:off x="1981200" y="2743200"/>
              <a:ext cx="1219200" cy="533400"/>
            </a:xfrm>
            <a:prstGeom prst="ellipse">
              <a:avLst/>
            </a:prstGeom>
            <a:noFill/>
            <a:ln w="38100" cap="flat" cmpd="sng" algn="ctr">
              <a:solidFill>
                <a:srgbClr val="33CC3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ular Callout 17"/>
            <p:cNvSpPr/>
            <p:nvPr/>
          </p:nvSpPr>
          <p:spPr>
            <a:xfrm>
              <a:off x="1676400" y="4876800"/>
              <a:ext cx="1828800" cy="990600"/>
            </a:xfrm>
            <a:prstGeom prst="wedgeRectCallout">
              <a:avLst>
                <a:gd name="adj1" fmla="val 14200"/>
                <a:gd name="adj2" fmla="val -213557"/>
              </a:avLst>
            </a:prstGeom>
            <a:noFill/>
            <a:ln w="28575" cap="flat" cmpd="sng" algn="ctr">
              <a:solidFill>
                <a:srgbClr val="33CC3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28800" y="5029200"/>
              <a:ext cx="16002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33CC33"/>
                    </a:solidFill>
                  </a:ln>
                </a:rPr>
                <a:t>(2) What error is tolerable?</a:t>
              </a:r>
              <a:endParaRPr lang="en-US" dirty="0">
                <a:ln>
                  <a:solidFill>
                    <a:srgbClr val="33CC33"/>
                  </a:solidFill>
                </a:ln>
              </a:endParaRPr>
            </a:p>
          </p:txBody>
        </p:sp>
      </p:grpSp>
      <p:grpSp>
        <p:nvGrpSpPr>
          <p:cNvPr id="14" name="Group 19"/>
          <p:cNvGrpSpPr/>
          <p:nvPr/>
        </p:nvGrpSpPr>
        <p:grpSpPr>
          <a:xfrm>
            <a:off x="3962400" y="3962400"/>
            <a:ext cx="3352800" cy="2667000"/>
            <a:chOff x="2438400" y="2743200"/>
            <a:chExt cx="3352800" cy="2667000"/>
          </a:xfrm>
        </p:grpSpPr>
        <p:sp>
          <p:nvSpPr>
            <p:cNvPr id="21" name="Oval 20"/>
            <p:cNvSpPr/>
            <p:nvPr/>
          </p:nvSpPr>
          <p:spPr>
            <a:xfrm>
              <a:off x="2438400" y="2743200"/>
              <a:ext cx="1524000" cy="533400"/>
            </a:xfrm>
            <a:prstGeom prst="ellips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ular Callout 21"/>
            <p:cNvSpPr/>
            <p:nvPr/>
          </p:nvSpPr>
          <p:spPr>
            <a:xfrm>
              <a:off x="3962400" y="4419600"/>
              <a:ext cx="1828800" cy="990600"/>
            </a:xfrm>
            <a:prstGeom prst="wedgeRectCallout">
              <a:avLst>
                <a:gd name="adj1" fmla="val -90898"/>
                <a:gd name="adj2" fmla="val -167355"/>
              </a:avLst>
            </a:pr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038600" y="4572000"/>
              <a:ext cx="16002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0000FF"/>
                    </a:solidFill>
                  </a:ln>
                </a:rPr>
                <a:t>(3) Metric of succinctness?</a:t>
              </a:r>
              <a:endParaRPr lang="en-US" dirty="0">
                <a:ln>
                  <a:solidFill>
                    <a:srgbClr val="0000FF"/>
                  </a:solidFill>
                </a:ln>
              </a:endParaRPr>
            </a:p>
          </p:txBody>
        </p:sp>
      </p:grpSp>
      <p:sp>
        <p:nvSpPr>
          <p:cNvPr id="24" name="Content Placeholder 2"/>
          <p:cNvSpPr txBox="1">
            <a:spLocks/>
          </p:cNvSpPr>
          <p:nvPr/>
        </p:nvSpPr>
        <p:spPr>
          <a:xfrm>
            <a:off x="457200" y="1371600"/>
            <a:ext cx="84582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of results for VDP – more in the paper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Part 2: Information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2057400" cy="685799"/>
          </a:xfrm>
        </p:spPr>
        <p:txBody>
          <a:bodyPr/>
          <a:lstStyle/>
          <a:p>
            <a:r>
              <a:rPr lang="en-US" dirty="0" smtClean="0"/>
              <a:t>Reboot!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F3EE7B-B67B-4D9C-B460-F2CDA62C3C1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209800"/>
            <a:ext cx="1171575" cy="2630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162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971800"/>
            <a:ext cx="188214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09600" y="2209800"/>
            <a:ext cx="2362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smtClean="0"/>
              <a:t>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r, wake up!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9200" y="457200"/>
            <a:ext cx="67056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1FDD-2221-B843-B72E-37BA6880EBA8}" type="datetime1">
              <a:rPr lang="en-US" smtClean="0"/>
              <a:pPr/>
              <a:t>2/25/10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build="p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mtClean="0"/>
              <a:t>Information </a:t>
            </a:r>
            <a:r>
              <a:rPr lang="en-US" dirty="0" smtClean="0"/>
              <a:t>Extraction (IE)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447800"/>
            <a:ext cx="8458200" cy="467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ea typeface="ＭＳ Ｐゴシック" pitchFamily="-109" charset="-128"/>
                <a:cs typeface="ＭＳ Ｐゴシック" pitchFamily="-109" charset="-128"/>
              </a:rPr>
              <a:t>IE systems automatically generate relations from text documents (e.g., web pages)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>
              <a:ea typeface="ＭＳ Ｐゴシック" pitchFamily="-109" charset="-128"/>
              <a:cs typeface="ＭＳ Ｐゴシック" pitchFamily="-109" charset="-128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>
              <a:ea typeface="ＭＳ Ｐゴシック" pitchFamily="-109" charset="-128"/>
              <a:cs typeface="ＭＳ Ｐゴシック" pitchFamily="-109" charset="-128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>
              <a:ea typeface="ＭＳ Ｐゴシック" pitchFamily="-109" charset="-128"/>
              <a:cs typeface="ＭＳ Ｐゴシック" pitchFamily="-109" charset="-128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>
              <a:ea typeface="ＭＳ Ｐゴシック" pitchFamily="-109" charset="-128"/>
              <a:cs typeface="ＭＳ Ｐゴシック" pitchFamily="-109" charset="-128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ea typeface="ＭＳ Ｐゴシック" pitchFamily="-109" charset="-128"/>
                <a:cs typeface="ＭＳ Ｐゴシック" pitchFamily="-109" charset="-128"/>
              </a:rPr>
              <a:t>IE users or developers may perform a post-mortem analysis of output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ea typeface="ＭＳ Ｐゴシック" pitchFamily="-109" charset="-128"/>
                <a:cs typeface="ＭＳ Ｐゴシック" pitchFamily="-109" charset="-128"/>
              </a:rPr>
              <a:t>Goal: Build an (interactive) investigation tool for IE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>
              <a:ea typeface="ＭＳ Ｐゴシック" pitchFamily="-109" charset="-128"/>
              <a:cs typeface="ＭＳ Ｐゴシック" pitchFamily="-109" charset="-128"/>
            </a:endParaRPr>
          </a:p>
          <a:p>
            <a:pPr marL="285750" indent="-285750">
              <a:spcBef>
                <a:spcPct val="20000"/>
              </a:spcBef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" name="Group 34"/>
          <p:cNvGrpSpPr/>
          <p:nvPr/>
        </p:nvGrpSpPr>
        <p:grpSpPr>
          <a:xfrm>
            <a:off x="990600" y="2895599"/>
            <a:ext cx="1091209" cy="717655"/>
            <a:chOff x="4876800" y="2057400"/>
            <a:chExt cx="1091209" cy="800510"/>
          </a:xfrm>
        </p:grpSpPr>
        <p:grpSp>
          <p:nvGrpSpPr>
            <p:cNvPr id="8" name="Group 12"/>
            <p:cNvGrpSpPr/>
            <p:nvPr/>
          </p:nvGrpSpPr>
          <p:grpSpPr>
            <a:xfrm>
              <a:off x="4876800" y="2057400"/>
              <a:ext cx="554431" cy="443123"/>
              <a:chOff x="5846369" y="838200"/>
              <a:chExt cx="554431" cy="443123"/>
            </a:xfrm>
          </p:grpSpPr>
          <p:pic>
            <p:nvPicPr>
              <p:cNvPr id="16" name="Picture 7" descr="C:\Documents and Settings\alpa\Local Settings\Temporary Internet Files\Content.IE5\0WC4TIV8\MCj0310998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846369" y="903786"/>
                <a:ext cx="228600" cy="222231"/>
              </a:xfrm>
              <a:prstGeom prst="rect">
                <a:avLst/>
              </a:prstGeom>
              <a:noFill/>
            </p:spPr>
          </p:pic>
          <p:pic>
            <p:nvPicPr>
              <p:cNvPr id="17" name="Picture 7" descr="C:\Documents and Settings\alpa\Local Settings\Temporary Internet Files\Content.IE5\0WC4TIV8\MCj0310998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172200" y="838200"/>
                <a:ext cx="228600" cy="222231"/>
              </a:xfrm>
              <a:prstGeom prst="rect">
                <a:avLst/>
              </a:prstGeom>
              <a:noFill/>
            </p:spPr>
          </p:pic>
          <p:pic>
            <p:nvPicPr>
              <p:cNvPr id="18" name="Picture 7" descr="C:\Documents and Settings\alpa\Local Settings\Temporary Internet Files\Content.IE5\0WC4TIV8\MCj0310998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096000" y="1059092"/>
                <a:ext cx="228600" cy="222231"/>
              </a:xfrm>
              <a:prstGeom prst="rect">
                <a:avLst/>
              </a:prstGeom>
              <a:noFill/>
            </p:spPr>
          </p:pic>
          <p:pic>
            <p:nvPicPr>
              <p:cNvPr id="19" name="Picture 7" descr="C:\Documents and Settings\alpa\Local Settings\Temporary Internet Files\Content.IE5\0WC4TIV8\MCj0310998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998769" y="838200"/>
                <a:ext cx="228600" cy="222231"/>
              </a:xfrm>
              <a:prstGeom prst="rect">
                <a:avLst/>
              </a:prstGeom>
              <a:noFill/>
            </p:spPr>
          </p:pic>
          <p:pic>
            <p:nvPicPr>
              <p:cNvPr id="20" name="Picture 7" descr="C:\Documents and Settings\alpa\Local Settings\Temporary Internet Files\Content.IE5\0WC4TIV8\MCj0310998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943599" y="990600"/>
                <a:ext cx="228600" cy="222231"/>
              </a:xfrm>
              <a:prstGeom prst="rect">
                <a:avLst/>
              </a:prstGeom>
              <a:noFill/>
            </p:spPr>
          </p:pic>
        </p:grpSp>
        <p:grpSp>
          <p:nvGrpSpPr>
            <p:cNvPr id="9" name="Group 18"/>
            <p:cNvGrpSpPr/>
            <p:nvPr/>
          </p:nvGrpSpPr>
          <p:grpSpPr>
            <a:xfrm>
              <a:off x="5312969" y="2147677"/>
              <a:ext cx="554431" cy="443123"/>
              <a:chOff x="5846369" y="838200"/>
              <a:chExt cx="554431" cy="443123"/>
            </a:xfrm>
          </p:grpSpPr>
          <p:pic>
            <p:nvPicPr>
              <p:cNvPr id="11" name="Picture 7" descr="C:\Documents and Settings\alpa\Local Settings\Temporary Internet Files\Content.IE5\0WC4TIV8\MCj0310998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846369" y="903786"/>
                <a:ext cx="228600" cy="222231"/>
              </a:xfrm>
              <a:prstGeom prst="rect">
                <a:avLst/>
              </a:prstGeom>
              <a:noFill/>
            </p:spPr>
          </p:pic>
          <p:pic>
            <p:nvPicPr>
              <p:cNvPr id="12" name="Picture 7" descr="C:\Documents and Settings\alpa\Local Settings\Temporary Internet Files\Content.IE5\0WC4TIV8\MCj0310998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172200" y="838200"/>
                <a:ext cx="228600" cy="222231"/>
              </a:xfrm>
              <a:prstGeom prst="rect">
                <a:avLst/>
              </a:prstGeom>
              <a:noFill/>
            </p:spPr>
          </p:pic>
          <p:pic>
            <p:nvPicPr>
              <p:cNvPr id="13" name="Picture 7" descr="C:\Documents and Settings\alpa\Local Settings\Temporary Internet Files\Content.IE5\0WC4TIV8\MCj0310998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096000" y="1059092"/>
                <a:ext cx="228600" cy="222231"/>
              </a:xfrm>
              <a:prstGeom prst="rect">
                <a:avLst/>
              </a:prstGeom>
              <a:noFill/>
            </p:spPr>
          </p:pic>
          <p:pic>
            <p:nvPicPr>
              <p:cNvPr id="14" name="Picture 7" descr="C:\Documents and Settings\alpa\Local Settings\Temporary Internet Files\Content.IE5\0WC4TIV8\MCj0310998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998769" y="838200"/>
                <a:ext cx="228600" cy="222231"/>
              </a:xfrm>
              <a:prstGeom prst="rect">
                <a:avLst/>
              </a:prstGeom>
              <a:noFill/>
            </p:spPr>
          </p:pic>
          <p:pic>
            <p:nvPicPr>
              <p:cNvPr id="15" name="Picture 7" descr="C:\Documents and Settings\alpa\Local Settings\Temporary Internet Files\Content.IE5\0WC4TIV8\MCj03109980000[1].wm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943599" y="990600"/>
                <a:ext cx="228600" cy="222231"/>
              </a:xfrm>
              <a:prstGeom prst="rect">
                <a:avLst/>
              </a:prstGeom>
              <a:noFill/>
            </p:spPr>
          </p:pic>
        </p:grpSp>
        <p:sp>
          <p:nvSpPr>
            <p:cNvPr id="10" name="TextBox 9"/>
            <p:cNvSpPr txBox="1"/>
            <p:nvPr/>
          </p:nvSpPr>
          <p:spPr>
            <a:xfrm>
              <a:off x="4936958" y="2514600"/>
              <a:ext cx="1031051" cy="343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Crawl index</a:t>
              </a:r>
              <a:endParaRPr lang="en-US" sz="1400" dirty="0"/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2971800" y="2819400"/>
            <a:ext cx="1752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Information extraction</a:t>
            </a:r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>
            <a:off x="2172325" y="3085475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4876800" y="309422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638800" y="2590800"/>
          <a:ext cx="2667000" cy="1523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3500"/>
                <a:gridCol w="1333500"/>
              </a:tblGrid>
              <a:tr h="25548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urier (W1)" pitchFamily="49" charset="0"/>
                        </a:rPr>
                        <a:t>Movie</a:t>
                      </a:r>
                      <a:endParaRPr lang="en-US" sz="1400" dirty="0">
                        <a:latin typeface="Courier (W1)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Courier (W1)" pitchFamily="49" charset="0"/>
                        </a:rPr>
                        <a:t>Actor</a:t>
                      </a:r>
                    </a:p>
                  </a:txBody>
                  <a:tcPr/>
                </a:tc>
              </a:tr>
              <a:tr h="25548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Top Gun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Tom Cruise</a:t>
                      </a:r>
                      <a:endParaRPr lang="en-US" sz="1400" dirty="0"/>
                    </a:p>
                  </a:txBody>
                  <a:tcPr/>
                </a:tc>
              </a:tr>
              <a:tr h="30033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hours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Nicole Kidman</a:t>
                      </a:r>
                      <a:endParaRPr lang="en-US" sz="1400" dirty="0"/>
                    </a:p>
                  </a:txBody>
                  <a:tcPr/>
                </a:tc>
              </a:tr>
              <a:tr h="25548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Hollywood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Brad Pitt</a:t>
                      </a:r>
                      <a:endParaRPr lang="en-US" sz="1400" dirty="0"/>
                    </a:p>
                  </a:txBody>
                  <a:tcPr/>
                </a:tc>
              </a:tr>
              <a:tr h="25548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….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642848" y="2286000"/>
            <a:ext cx="986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Acted-in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562600" y="3505200"/>
            <a:ext cx="2819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8382000" y="346647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E9C1-7FD0-6943-8934-D3BC7E6C2A35}" type="datetime1">
              <a:rPr lang="en-US" smtClean="0"/>
              <a:pPr/>
              <a:t>2/25/10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5" grpId="0"/>
      <p:bldP spid="26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Garamond" pitchFamily="18" charset="0"/>
              </a:rPr>
              <a:t>Iterative Information Extraction from Text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28600" y="4343400"/>
            <a:ext cx="4343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en-US" sz="1600" dirty="0" smtClean="0">
                <a:latin typeface="+mj-lt"/>
                <a:cs typeface="Arial" pitchFamily="34" charset="0"/>
              </a:rPr>
              <a:t>Example extractions: Starting from 10 examples</a:t>
            </a:r>
          </a:p>
          <a:p>
            <a:pPr>
              <a:buClr>
                <a:schemeClr val="tx1"/>
              </a:buClr>
            </a:pPr>
            <a:endParaRPr lang="en-US" sz="1600" dirty="0" smtClean="0">
              <a:latin typeface="+mj-lt"/>
              <a:cs typeface="Arial" pitchFamily="34" charset="0"/>
            </a:endParaRPr>
          </a:p>
          <a:p>
            <a:pPr marL="342900" lvl="1" indent="-3429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hlink"/>
                </a:solidFill>
                <a:latin typeface="+mj-lt"/>
                <a:cs typeface="Arial" pitchFamily="34" charset="0"/>
              </a:rPr>
              <a:t>{Book, Author} </a:t>
            </a:r>
            <a:r>
              <a:rPr lang="en-US" sz="1600" dirty="0" smtClean="0">
                <a:solidFill>
                  <a:schemeClr val="hlink"/>
                </a:solidFill>
                <a:latin typeface="+mj-lt"/>
                <a:cs typeface="Arial" pitchFamily="34" charset="0"/>
                <a:sym typeface="Wingdings" pitchFamily="2" charset="2"/>
              </a:rPr>
              <a:t> 1</a:t>
            </a:r>
            <a:r>
              <a:rPr lang="en-US" sz="1600" dirty="0" smtClean="0">
                <a:solidFill>
                  <a:schemeClr val="hlink"/>
                </a:solidFill>
                <a:latin typeface="+mj-lt"/>
                <a:cs typeface="Arial" pitchFamily="34" charset="0"/>
              </a:rPr>
              <a:t>22,337</a:t>
            </a:r>
          </a:p>
          <a:p>
            <a:pPr marL="342900" lvl="1" indent="-3429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hlink"/>
                </a:solidFill>
                <a:cs typeface="Arial" pitchFamily="34" charset="0"/>
              </a:rPr>
              <a:t>{Movie, Actor}    </a:t>
            </a:r>
            <a:r>
              <a:rPr lang="en-US" sz="1600" dirty="0" smtClean="0">
                <a:solidFill>
                  <a:schemeClr val="hlink"/>
                </a:solidFill>
                <a:cs typeface="Arial" pitchFamily="34" charset="0"/>
                <a:sym typeface="Wingdings" pitchFamily="2" charset="2"/>
              </a:rPr>
              <a:t> 2</a:t>
            </a:r>
            <a:r>
              <a:rPr lang="en-US" sz="1600" dirty="0" smtClean="0">
                <a:solidFill>
                  <a:schemeClr val="hlink"/>
                </a:solidFill>
                <a:latin typeface="+mj-lt"/>
                <a:cs typeface="Arial" pitchFamily="34" charset="0"/>
              </a:rPr>
              <a:t>37,414</a:t>
            </a:r>
          </a:p>
          <a:p>
            <a:pPr marL="342900" lvl="1" indent="-3429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hlink"/>
                </a:solidFill>
                <a:cs typeface="Arial" pitchFamily="34" charset="0"/>
              </a:rPr>
              <a:t>{Movie, Director}  </a:t>
            </a:r>
            <a:r>
              <a:rPr lang="en-US" sz="1600" dirty="0" smtClean="0">
                <a:solidFill>
                  <a:schemeClr val="hlink"/>
                </a:solidFill>
                <a:cs typeface="Arial" pitchFamily="34" charset="0"/>
                <a:sym typeface="Wingdings" pitchFamily="2" charset="2"/>
              </a:rPr>
              <a:t> </a:t>
            </a:r>
            <a:r>
              <a:rPr lang="en-US" sz="1600" dirty="0" smtClean="0">
                <a:solidFill>
                  <a:schemeClr val="hlink"/>
                </a:solidFill>
                <a:cs typeface="Arial" pitchFamily="34" charset="0"/>
              </a:rPr>
              <a:t>210,766</a:t>
            </a:r>
          </a:p>
          <a:p>
            <a:pPr marL="342900" lvl="1" indent="-3429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hlink"/>
                </a:solidFill>
                <a:cs typeface="Arial" pitchFamily="34" charset="0"/>
              </a:rPr>
              <a:t>{Musician, Band}     </a:t>
            </a:r>
            <a:r>
              <a:rPr lang="en-US" sz="1600" dirty="0" smtClean="0">
                <a:solidFill>
                  <a:schemeClr val="hlink"/>
                </a:solidFill>
                <a:cs typeface="Arial" pitchFamily="34" charset="0"/>
                <a:sym typeface="Wingdings" pitchFamily="2" charset="2"/>
              </a:rPr>
              <a:t> </a:t>
            </a:r>
            <a:r>
              <a:rPr lang="en-US" sz="1600" dirty="0" smtClean="0">
                <a:solidFill>
                  <a:schemeClr val="hlink"/>
                </a:solidFill>
                <a:cs typeface="Arial" pitchFamily="34" charset="0"/>
              </a:rPr>
              <a:t>120,354</a:t>
            </a:r>
          </a:p>
          <a:p>
            <a:pPr marL="342900" lvl="1" indent="-3429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hlink"/>
                </a:solidFill>
                <a:cs typeface="Arial" pitchFamily="34" charset="0"/>
              </a:rPr>
              <a:t>{Organization, CEO}  </a:t>
            </a:r>
            <a:r>
              <a:rPr lang="en-US" sz="1600" dirty="0" smtClean="0">
                <a:solidFill>
                  <a:schemeClr val="hlink"/>
                </a:solidFill>
                <a:cs typeface="Arial" pitchFamily="34" charset="0"/>
                <a:sym typeface="Wingdings" pitchFamily="2" charset="2"/>
              </a:rPr>
              <a:t> </a:t>
            </a:r>
            <a:r>
              <a:rPr lang="en-US" sz="1600" dirty="0" smtClean="0">
                <a:solidFill>
                  <a:schemeClr val="hlink"/>
                </a:solidFill>
                <a:cs typeface="Arial" pitchFamily="34" charset="0"/>
              </a:rPr>
              <a:t>142,302 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609600" y="990604"/>
            <a:ext cx="6096000" cy="2583301"/>
            <a:chOff x="270915" y="990603"/>
            <a:chExt cx="6968085" cy="3249699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4526280" y="2247900"/>
              <a:ext cx="498764" cy="1462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Arc 29"/>
            <p:cNvSpPr/>
            <p:nvPr/>
          </p:nvSpPr>
          <p:spPr>
            <a:xfrm rot="10800000" flipH="1">
              <a:off x="5715001" y="2193770"/>
              <a:ext cx="1523999" cy="1768629"/>
            </a:xfrm>
            <a:prstGeom prst="arc">
              <a:avLst>
                <a:gd name="adj1" fmla="val 16489398"/>
                <a:gd name="adj2" fmla="val 5968672"/>
              </a:avLst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793520" y="2043545"/>
              <a:ext cx="1236171" cy="36353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Seed tuples</a:t>
              </a:r>
              <a:endParaRPr lang="en-US" sz="1400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963055" y="2027420"/>
              <a:ext cx="1750014" cy="4572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Discover patterns</a:t>
              </a:r>
              <a:endParaRPr lang="en-US" sz="1400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371601" y="3009275"/>
              <a:ext cx="1529792" cy="4910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Append reliable tuples</a:t>
              </a:r>
              <a:endParaRPr lang="en-US" sz="1400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058148" y="3876771"/>
              <a:ext cx="1385454" cy="36353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Prune </a:t>
              </a:r>
              <a:r>
                <a:rPr lang="en-US" sz="1400" dirty="0" err="1" smtClean="0"/>
                <a:t>tuples</a:t>
              </a:r>
              <a:endParaRPr lang="en-US" sz="1400" dirty="0"/>
            </a:p>
          </p:txBody>
        </p:sp>
        <p:sp>
          <p:nvSpPr>
            <p:cNvPr id="9" name="Arc 8"/>
            <p:cNvSpPr/>
            <p:nvPr/>
          </p:nvSpPr>
          <p:spPr>
            <a:xfrm flipH="1">
              <a:off x="2286000" y="2286000"/>
              <a:ext cx="1177636" cy="1262789"/>
            </a:xfrm>
            <a:prstGeom prst="arc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1" name="Arc 10"/>
            <p:cNvSpPr/>
            <p:nvPr/>
          </p:nvSpPr>
          <p:spPr>
            <a:xfrm flipH="1" flipV="1">
              <a:off x="2286000" y="3048000"/>
              <a:ext cx="1454727" cy="982169"/>
            </a:xfrm>
            <a:prstGeom prst="arc">
              <a:avLst>
                <a:gd name="adj1" fmla="val 16200000"/>
                <a:gd name="adj2" fmla="val 0"/>
              </a:avLst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381000" y="2195945"/>
              <a:ext cx="374073" cy="1462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34"/>
            <p:cNvGrpSpPr/>
            <p:nvPr/>
          </p:nvGrpSpPr>
          <p:grpSpPr>
            <a:xfrm>
              <a:off x="4343400" y="990603"/>
              <a:ext cx="900545" cy="674738"/>
              <a:chOff x="4876800" y="2057400"/>
              <a:chExt cx="990600" cy="817490"/>
            </a:xfrm>
          </p:grpSpPr>
          <p:grpSp>
            <p:nvGrpSpPr>
              <p:cNvPr id="4" name="Group 12"/>
              <p:cNvGrpSpPr/>
              <p:nvPr/>
            </p:nvGrpSpPr>
            <p:grpSpPr>
              <a:xfrm>
                <a:off x="4876800" y="2057400"/>
                <a:ext cx="554431" cy="443123"/>
                <a:chOff x="5846369" y="838200"/>
                <a:chExt cx="554431" cy="443123"/>
              </a:xfrm>
            </p:grpSpPr>
            <p:pic>
              <p:nvPicPr>
                <p:cNvPr id="14" name="Picture 7" descr="C:\Documents and Settings\alpa\Local Settings\Temporary Internet Files\Content.IE5\0WC4TIV8\MCj03109980000[1].wmf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5846369" y="903786"/>
                  <a:ext cx="228600" cy="2222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15" name="Picture 7" descr="C:\Documents and Settings\alpa\Local Settings\Temporary Internet Files\Content.IE5\0WC4TIV8\MCj03109980000[1].wmf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6172200" y="838200"/>
                  <a:ext cx="228600" cy="2222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" name="Picture 7" descr="C:\Documents and Settings\alpa\Local Settings\Temporary Internet Files\Content.IE5\0WC4TIV8\MCj03109980000[1].wmf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6096000" y="1059092"/>
                  <a:ext cx="228600" cy="2222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17" name="Picture 7" descr="C:\Documents and Settings\alpa\Local Settings\Temporary Internet Files\Content.IE5\0WC4TIV8\MCj03109980000[1].wmf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5998769" y="838200"/>
                  <a:ext cx="228600" cy="2222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18" name="Picture 7" descr="C:\Documents and Settings\alpa\Local Settings\Temporary Internet Files\Content.IE5\0WC4TIV8\MCj03109980000[1].wmf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5943599" y="990600"/>
                  <a:ext cx="228600" cy="222231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0" name="Group 18"/>
              <p:cNvGrpSpPr/>
              <p:nvPr/>
            </p:nvGrpSpPr>
            <p:grpSpPr>
              <a:xfrm>
                <a:off x="5312969" y="2147677"/>
                <a:ext cx="554431" cy="443123"/>
                <a:chOff x="5846369" y="838200"/>
                <a:chExt cx="554431" cy="443123"/>
              </a:xfrm>
            </p:grpSpPr>
            <p:pic>
              <p:nvPicPr>
                <p:cNvPr id="20" name="Picture 7" descr="C:\Documents and Settings\alpa\Local Settings\Temporary Internet Files\Content.IE5\0WC4TIV8\MCj03109980000[1].wmf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5846369" y="903786"/>
                  <a:ext cx="228600" cy="2222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21" name="Picture 7" descr="C:\Documents and Settings\alpa\Local Settings\Temporary Internet Files\Content.IE5\0WC4TIV8\MCj03109980000[1].wmf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6172200" y="838200"/>
                  <a:ext cx="228600" cy="2222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22" name="Picture 7" descr="C:\Documents and Settings\alpa\Local Settings\Temporary Internet Files\Content.IE5\0WC4TIV8\MCj03109980000[1].wmf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6096000" y="1059092"/>
                  <a:ext cx="228600" cy="2222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23" name="Picture 7" descr="C:\Documents and Settings\alpa\Local Settings\Temporary Internet Files\Content.IE5\0WC4TIV8\MCj03109980000[1].wmf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5998769" y="838200"/>
                  <a:ext cx="228600" cy="222231"/>
                </a:xfrm>
                <a:prstGeom prst="rect">
                  <a:avLst/>
                </a:prstGeom>
                <a:noFill/>
              </p:spPr>
            </p:pic>
            <p:pic>
              <p:nvPicPr>
                <p:cNvPr id="24" name="Picture 7" descr="C:\Documents and Settings\alpa\Local Settings\Temporary Internet Files\Content.IE5\0WC4TIV8\MCj03109980000[1].wmf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5943599" y="990600"/>
                  <a:ext cx="228600" cy="222231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25" name="TextBox 24"/>
              <p:cNvSpPr txBox="1"/>
              <p:nvPr/>
            </p:nvSpPr>
            <p:spPr>
              <a:xfrm>
                <a:off x="4996003" y="2405805"/>
                <a:ext cx="721485" cy="469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crawl</a:t>
                </a:r>
                <a:endParaRPr lang="en-US" sz="1400" dirty="0"/>
              </a:p>
            </p:txBody>
          </p:sp>
        </p:grpSp>
        <p:sp>
          <p:nvSpPr>
            <p:cNvPr id="28" name="Rounded Rectangle 27"/>
            <p:cNvSpPr/>
            <p:nvPr/>
          </p:nvSpPr>
          <p:spPr>
            <a:xfrm>
              <a:off x="5029200" y="2057400"/>
              <a:ext cx="1512991" cy="4572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Discover tuples</a:t>
              </a:r>
              <a:endParaRPr lang="en-US" sz="1400" dirty="0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5071131" y="3876771"/>
              <a:ext cx="1523891" cy="36353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Prune patterns</a:t>
              </a:r>
              <a:endParaRPr lang="en-US" sz="1400" dirty="0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2057400" y="2224578"/>
              <a:ext cx="900545" cy="1462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Picture 6" descr="C:\Documents and Settings\alpa\Local Settings\Temporary Internet Files\Content.IE5\0WC4TIV8\MCj0441457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270915" y="1794915"/>
              <a:ext cx="491085" cy="491085"/>
            </a:xfrm>
            <a:prstGeom prst="rect">
              <a:avLst/>
            </a:prstGeom>
            <a:noFill/>
          </p:spPr>
        </p:pic>
        <p:cxnSp>
          <p:nvCxnSpPr>
            <p:cNvPr id="67" name="Straight Arrow Connector 66"/>
            <p:cNvCxnSpPr/>
            <p:nvPr/>
          </p:nvCxnSpPr>
          <p:spPr>
            <a:xfrm rot="5400000">
              <a:off x="4191000" y="1630180"/>
              <a:ext cx="381000" cy="381000"/>
            </a:xfrm>
            <a:prstGeom prst="straightConnector1">
              <a:avLst/>
            </a:prstGeom>
            <a:ln w="19050">
              <a:solidFill>
                <a:schemeClr val="tx2">
                  <a:lumMod val="40000"/>
                  <a:lumOff val="6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5006715" y="1631430"/>
              <a:ext cx="457200" cy="381000"/>
            </a:xfrm>
            <a:prstGeom prst="straightConnector1">
              <a:avLst/>
            </a:prstGeom>
            <a:ln w="19050">
              <a:solidFill>
                <a:schemeClr val="tx2">
                  <a:lumMod val="40000"/>
                  <a:lumOff val="6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29" idx="1"/>
              <a:endCxn id="8" idx="3"/>
            </p:cNvCxnSpPr>
            <p:nvPr/>
          </p:nvCxnSpPr>
          <p:spPr>
            <a:xfrm rot="10800000">
              <a:off x="4443603" y="4058536"/>
              <a:ext cx="627529" cy="1998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Slide Number Placeholder 3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D2ECF8-B367-3248-B96D-54B0D7E91A2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3314157" y="4343401"/>
            <a:ext cx="2231571" cy="3527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</a:rPr>
              <a:t>&lt;Star Wars, Alec Guinnes&gt;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3358562" y="4945505"/>
            <a:ext cx="2082800" cy="3527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</a:rPr>
              <a:t>&lt;m&gt; films starring &lt;a&gt;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366057" y="5562600"/>
            <a:ext cx="2008414" cy="3527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</a:rPr>
              <a:t>&lt;Hollywood, Brad Pitt&gt;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0" name="Down Arrow 49"/>
          <p:cNvSpPr/>
          <p:nvPr/>
        </p:nvSpPr>
        <p:spPr>
          <a:xfrm>
            <a:off x="4295804" y="4696145"/>
            <a:ext cx="148771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1" name="Down Arrow 50"/>
          <p:cNvSpPr/>
          <p:nvPr/>
        </p:nvSpPr>
        <p:spPr>
          <a:xfrm>
            <a:off x="4274361" y="5319452"/>
            <a:ext cx="148771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2" name="TextBox 51"/>
          <p:cNvSpPr txBox="1"/>
          <p:nvPr/>
        </p:nvSpPr>
        <p:spPr>
          <a:xfrm>
            <a:off x="2590800" y="4397336"/>
            <a:ext cx="615356" cy="274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Tuple:</a:t>
            </a:r>
            <a:endParaRPr 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2590800" y="4953000"/>
            <a:ext cx="752623" cy="274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Pattern:</a:t>
            </a:r>
            <a:endParaRPr lang="en-US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2590800" y="5592447"/>
            <a:ext cx="615356" cy="274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Tuple</a:t>
            </a:r>
            <a:r>
              <a:rPr lang="en-US" sz="1400" dirty="0" smtClean="0"/>
              <a:t>:</a:t>
            </a:r>
            <a:endParaRPr lang="en-US" sz="1400" dirty="0"/>
          </a:p>
        </p:txBody>
      </p:sp>
      <p:sp>
        <p:nvSpPr>
          <p:cNvPr id="55" name="Down Arrow 54"/>
          <p:cNvSpPr/>
          <p:nvPr/>
        </p:nvSpPr>
        <p:spPr>
          <a:xfrm>
            <a:off x="4258686" y="5915344"/>
            <a:ext cx="148771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6" name="Oval 55"/>
          <p:cNvSpPr/>
          <p:nvPr/>
        </p:nvSpPr>
        <p:spPr>
          <a:xfrm>
            <a:off x="4007370" y="6172200"/>
            <a:ext cx="44630" cy="680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7" name="Oval 56"/>
          <p:cNvSpPr/>
          <p:nvPr/>
        </p:nvSpPr>
        <p:spPr>
          <a:xfrm>
            <a:off x="4298085" y="6172200"/>
            <a:ext cx="44630" cy="680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8" name="Oval 57"/>
          <p:cNvSpPr/>
          <p:nvPr/>
        </p:nvSpPr>
        <p:spPr>
          <a:xfrm>
            <a:off x="4557825" y="6172200"/>
            <a:ext cx="44630" cy="680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0" name="TextBox 59"/>
          <p:cNvSpPr txBox="1"/>
          <p:nvPr/>
        </p:nvSpPr>
        <p:spPr>
          <a:xfrm>
            <a:off x="3107328" y="3810000"/>
            <a:ext cx="2909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Unexpected tuples in output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1"/>
      <p:bldP spid="34" grpId="2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 animBg="1"/>
      <p:bldP spid="56" grpId="0" animBg="1"/>
      <p:bldP spid="57" grpId="0" animBg="1"/>
      <p:bldP spid="58" grpId="0" animBg="1"/>
      <p:bldP spid="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ea typeface="ＭＳ Ｐゴシック" pitchFamily="-109" charset="-128"/>
                <a:cs typeface="ＭＳ Ｐゴシック" pitchFamily="-109" charset="-128"/>
              </a:rPr>
              <a:t>Investigation Tool Desiderata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304800" y="1676401"/>
            <a:ext cx="8534400" cy="42671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ea typeface="ＭＳ Ｐゴシック" pitchFamily="-109" charset="-128"/>
                <a:cs typeface="ＭＳ Ｐゴシック" pitchFamily="-109" charset="-128"/>
              </a:rPr>
              <a:t>Explain</a:t>
            </a:r>
            <a:endParaRPr lang="en-US" b="0" dirty="0" smtClean="0">
              <a:ea typeface="ＭＳ Ｐゴシック" pitchFamily="-109" charset="-128"/>
              <a:cs typeface="ＭＳ Ｐゴシック" pitchFamily="-109" charset="-128"/>
            </a:endParaRPr>
          </a:p>
          <a:p>
            <a:pPr lvl="1"/>
            <a:r>
              <a:rPr lang="en-US" dirty="0" smtClean="0"/>
              <a:t>Keep </a:t>
            </a:r>
            <a:r>
              <a:rPr lang="en-US" b="1" dirty="0" smtClean="0">
                <a:solidFill>
                  <a:schemeClr val="accent2"/>
                </a:solidFill>
              </a:rPr>
              <a:t>track</a:t>
            </a:r>
            <a:r>
              <a:rPr lang="en-US" dirty="0" smtClean="0"/>
              <a:t> of what you’ve extracted and integrated</a:t>
            </a:r>
          </a:p>
          <a:p>
            <a:pPr lvl="1"/>
            <a:r>
              <a:rPr lang="en-US" dirty="0" smtClean="0"/>
              <a:t>Why is a data item (not) present in the result?</a:t>
            </a:r>
          </a:p>
          <a:p>
            <a:pPr lvl="2"/>
            <a:r>
              <a:rPr lang="en-US" dirty="0" smtClean="0"/>
              <a:t>e.g., “</a:t>
            </a:r>
            <a:r>
              <a:rPr lang="en-US" i="1" dirty="0" smtClean="0"/>
              <a:t>&lt;hollywood, brad pitt&gt; was generated by pattern p</a:t>
            </a:r>
            <a:r>
              <a:rPr lang="en-US" dirty="0" smtClean="0"/>
              <a:t>”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ea typeface="ＭＳ Ｐゴシック" pitchFamily="-109" charset="-128"/>
                <a:cs typeface="ＭＳ Ｐゴシック" pitchFamily="-109" charset="-128"/>
              </a:rPr>
              <a:t>Diagnose</a:t>
            </a:r>
          </a:p>
          <a:p>
            <a:pPr lvl="1"/>
            <a:r>
              <a:rPr lang="en-US" dirty="0" smtClean="0"/>
              <a:t>What would happen if an operator (e.g., threshold) was modified?</a:t>
            </a:r>
          </a:p>
          <a:p>
            <a:pPr lvl="1"/>
            <a:r>
              <a:rPr lang="en-US" dirty="0" smtClean="0"/>
              <a:t>What is the </a:t>
            </a:r>
            <a:r>
              <a:rPr lang="en-US" b="1" dirty="0" smtClean="0">
                <a:solidFill>
                  <a:schemeClr val="accent2"/>
                </a:solidFill>
              </a:rPr>
              <a:t>impact</a:t>
            </a:r>
            <a:r>
              <a:rPr lang="en-US" dirty="0" smtClean="0"/>
              <a:t> of modifying input data (e.g., pattern)?</a:t>
            </a:r>
          </a:p>
          <a:p>
            <a:pPr lvl="2"/>
            <a:r>
              <a:rPr lang="en-US" dirty="0" smtClean="0">
                <a:cs typeface="Garamond"/>
              </a:rPr>
              <a:t>e.g., “</a:t>
            </a:r>
            <a:r>
              <a:rPr lang="en-US" i="1" dirty="0" smtClean="0">
                <a:cs typeface="Garamond"/>
              </a:rPr>
              <a:t>pattern p gave the most number of tuples</a:t>
            </a:r>
            <a:r>
              <a:rPr lang="en-US" dirty="0" smtClean="0">
                <a:cs typeface="Garamond"/>
              </a:rPr>
              <a:t>”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ea typeface="ＭＳ Ｐゴシック" pitchFamily="-109" charset="-128"/>
                <a:cs typeface="ＭＳ Ｐゴシック" pitchFamily="-109" charset="-128"/>
              </a:rPr>
              <a:t>Repair</a:t>
            </a:r>
          </a:p>
          <a:p>
            <a:pPr lvl="1"/>
            <a:r>
              <a:rPr lang="en-US" dirty="0" smtClean="0"/>
              <a:t>Fix the IE execution when you have </a:t>
            </a:r>
            <a:r>
              <a:rPr lang="en-US" b="1" dirty="0" smtClean="0">
                <a:solidFill>
                  <a:schemeClr val="accent2"/>
                </a:solidFill>
              </a:rPr>
              <a:t>feedback</a:t>
            </a:r>
            <a:r>
              <a:rPr lang="en-US" dirty="0" smtClean="0"/>
              <a:t> on output</a:t>
            </a:r>
          </a:p>
          <a:p>
            <a:pPr lvl="2"/>
            <a:r>
              <a:rPr lang="en-US" dirty="0" smtClean="0">
                <a:cs typeface="Garamond"/>
              </a:rPr>
              <a:t>e.g., “</a:t>
            </a:r>
            <a:r>
              <a:rPr lang="en-US" i="1" dirty="0" smtClean="0">
                <a:cs typeface="Garamond"/>
              </a:rPr>
              <a:t>I know tuples &lt;t1&gt;, &lt;t2&gt; are wrong, and &lt;t3&gt; is correct;  fix output</a:t>
            </a:r>
            <a:r>
              <a:rPr lang="en-US" dirty="0" smtClean="0">
                <a:cs typeface="Garamond"/>
              </a:rPr>
              <a:t>”</a:t>
            </a:r>
            <a:endParaRPr lang="en-US" dirty="0" smtClean="0"/>
          </a:p>
          <a:p>
            <a:pPr lvl="1">
              <a:buClr>
                <a:schemeClr val="tx1"/>
              </a:buClr>
            </a:pPr>
            <a:r>
              <a:rPr lang="en-US" b="1" dirty="0" smtClean="0">
                <a:solidFill>
                  <a:schemeClr val="accent2"/>
                </a:solidFill>
              </a:rPr>
              <a:t>Suggest</a:t>
            </a:r>
            <a:r>
              <a:rPr lang="en-US" dirty="0" smtClean="0"/>
              <a:t> potential problems automatically, to guide debugging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D2ECF8-B367-3248-B96D-54B0D7E91A2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Designing Interactive Investigation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b="0" dirty="0" smtClean="0"/>
              <a:t>Maintain </a:t>
            </a:r>
            <a:r>
              <a:rPr lang="en-US" dirty="0" smtClean="0">
                <a:solidFill>
                  <a:schemeClr val="accent2"/>
                </a:solidFill>
              </a:rPr>
              <a:t>auxiliary information</a:t>
            </a:r>
            <a:r>
              <a:rPr lang="en-US" b="0" dirty="0" smtClean="0"/>
              <a:t> to facilitate debugging</a:t>
            </a:r>
          </a:p>
          <a:p>
            <a:pPr lvl="1"/>
            <a:r>
              <a:rPr lang="en-US" dirty="0" smtClean="0"/>
              <a:t>What is the right model for </a:t>
            </a:r>
            <a:r>
              <a:rPr lang="en-US" i="1" dirty="0" smtClean="0"/>
              <a:t>lineage </a:t>
            </a:r>
            <a:r>
              <a:rPr lang="en-US" dirty="0" smtClean="0"/>
              <a:t>and data?</a:t>
            </a:r>
          </a:p>
          <a:p>
            <a:pPr lvl="1"/>
            <a:r>
              <a:rPr lang="en-US" dirty="0" smtClean="0"/>
              <a:t>How can we re-construct data and control flow?</a:t>
            </a:r>
          </a:p>
          <a:p>
            <a:pPr lvl="1"/>
            <a:endParaRPr lang="en-US" dirty="0" smtClean="0"/>
          </a:p>
          <a:p>
            <a:r>
              <a:rPr lang="en-US" b="0" dirty="0" smtClean="0"/>
              <a:t>Build </a:t>
            </a:r>
            <a:r>
              <a:rPr lang="en-US" dirty="0" smtClean="0">
                <a:solidFill>
                  <a:schemeClr val="accent2"/>
                </a:solidFill>
              </a:rPr>
              <a:t>efficient algorithms</a:t>
            </a:r>
            <a:r>
              <a:rPr lang="en-US" b="0" dirty="0" smtClean="0"/>
              <a:t> to address various questions for each phase</a:t>
            </a:r>
          </a:p>
          <a:p>
            <a:endParaRPr lang="en-US" b="0" dirty="0" smtClean="0"/>
          </a:p>
          <a:p>
            <a:r>
              <a:rPr lang="en-US" b="0" dirty="0" smtClean="0"/>
              <a:t>Maximize gains from user interaction by focusing on “important” areas of execution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D2ECF8-B367-3248-B96D-54B0D7E91A2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53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Garamond" pitchFamily="18" charset="0"/>
              </a:rPr>
              <a:t>I4E: Overview of Our Approach</a:t>
            </a:r>
            <a:br>
              <a:rPr lang="en-US" dirty="0" smtClean="0">
                <a:latin typeface="Garamond" pitchFamily="18" charset="0"/>
              </a:rPr>
            </a:br>
            <a:r>
              <a:rPr lang="en-US" sz="2667" dirty="0" smtClean="0">
                <a:latin typeface="Garamond" pitchFamily="18" charset="0"/>
              </a:rPr>
              <a:t>(</a:t>
            </a:r>
            <a:r>
              <a:rPr lang="en-US" sz="2667" u="sng" dirty="0" smtClean="0">
                <a:latin typeface="Garamond" pitchFamily="18" charset="0"/>
              </a:rPr>
              <a:t>I</a:t>
            </a:r>
            <a:r>
              <a:rPr lang="en-US" sz="2667" dirty="0" smtClean="0">
                <a:latin typeface="Garamond" pitchFamily="18" charset="0"/>
              </a:rPr>
              <a:t>nteractive </a:t>
            </a:r>
            <a:r>
              <a:rPr lang="en-US" sz="2667" u="sng" dirty="0" smtClean="0">
                <a:latin typeface="Garamond" pitchFamily="18" charset="0"/>
              </a:rPr>
              <a:t>I</a:t>
            </a:r>
            <a:r>
              <a:rPr lang="en-US" sz="2667" dirty="0" smtClean="0">
                <a:latin typeface="Garamond" pitchFamily="18" charset="0"/>
              </a:rPr>
              <a:t>nvestigation of </a:t>
            </a:r>
            <a:r>
              <a:rPr lang="en-US" sz="2667" u="sng" dirty="0" smtClean="0">
                <a:latin typeface="Garamond" pitchFamily="18" charset="0"/>
              </a:rPr>
              <a:t>I</a:t>
            </a:r>
            <a:r>
              <a:rPr lang="en-US" sz="2667" dirty="0" smtClean="0">
                <a:latin typeface="Garamond" pitchFamily="18" charset="0"/>
              </a:rPr>
              <a:t>terative </a:t>
            </a:r>
            <a:r>
              <a:rPr lang="en-US" sz="2667" u="sng" dirty="0" smtClean="0">
                <a:latin typeface="Garamond" pitchFamily="18" charset="0"/>
              </a:rPr>
              <a:t>I</a:t>
            </a:r>
            <a:r>
              <a:rPr lang="en-US" sz="2667" dirty="0" smtClean="0">
                <a:latin typeface="Garamond" pitchFamily="18" charset="0"/>
              </a:rPr>
              <a:t>nformation </a:t>
            </a:r>
            <a:r>
              <a:rPr lang="en-US" sz="2667" u="sng" dirty="0" smtClean="0">
                <a:latin typeface="Garamond" pitchFamily="18" charset="0"/>
              </a:rPr>
              <a:t>E</a:t>
            </a:r>
            <a:r>
              <a:rPr lang="en-US" sz="2667" dirty="0" smtClean="0">
                <a:latin typeface="Garamond" pitchFamily="18" charset="0"/>
              </a:rPr>
              <a:t>xtraction)</a:t>
            </a:r>
            <a:endParaRPr lang="en-US" sz="2667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8392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b="0" dirty="0" smtClean="0"/>
              <a:t>We characterize each iteration using an </a:t>
            </a:r>
            <a:r>
              <a:rPr lang="en-US" dirty="0" smtClean="0">
                <a:solidFill>
                  <a:schemeClr val="accent2"/>
                </a:solidFill>
              </a:rPr>
              <a:t>Enhanced Bipartite Graph</a:t>
            </a:r>
            <a:r>
              <a:rPr lang="en-US" b="0" dirty="0" smtClean="0"/>
              <a:t> (EBG)</a:t>
            </a:r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b="0" dirty="0" smtClean="0"/>
          </a:p>
          <a:p>
            <a:r>
              <a:rPr lang="en-US" b="0" dirty="0" smtClean="0"/>
              <a:t>As IIE progresses, </a:t>
            </a:r>
            <a:r>
              <a:rPr lang="en-US" dirty="0" smtClean="0">
                <a:solidFill>
                  <a:schemeClr val="accent2"/>
                </a:solidFill>
              </a:rPr>
              <a:t>maintain</a:t>
            </a:r>
            <a:r>
              <a:rPr lang="en-US" b="0" dirty="0" smtClean="0"/>
              <a:t> tracing information in EBG</a:t>
            </a:r>
          </a:p>
          <a:p>
            <a:r>
              <a:rPr lang="en-US" b="0" dirty="0" smtClean="0"/>
              <a:t>Answer </a:t>
            </a:r>
            <a:r>
              <a:rPr lang="en-US" dirty="0" smtClean="0">
                <a:solidFill>
                  <a:schemeClr val="accent2"/>
                </a:solidFill>
              </a:rPr>
              <a:t>questions on an iteration </a:t>
            </a:r>
            <a:r>
              <a:rPr lang="en-US" b="0" dirty="0" smtClean="0"/>
              <a:t>using corresponding EBG</a:t>
            </a:r>
          </a:p>
          <a:p>
            <a:r>
              <a:rPr lang="en-US" b="0" dirty="0" smtClean="0"/>
              <a:t>Answer </a:t>
            </a:r>
            <a:r>
              <a:rPr lang="en-US" dirty="0" smtClean="0">
                <a:solidFill>
                  <a:schemeClr val="accent2"/>
                </a:solidFill>
              </a:rPr>
              <a:t>questions across iterations </a:t>
            </a:r>
            <a:r>
              <a:rPr lang="en-US" b="0" dirty="0" smtClean="0"/>
              <a:t>by chaining EBG</a:t>
            </a:r>
            <a:endParaRPr lang="en-US" b="0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D2ECF8-B367-3248-B96D-54B0D7E91A2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955099"/>
            <a:ext cx="3048000" cy="2921701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914400" y="3048000"/>
            <a:ext cx="810286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patterns</a:t>
            </a:r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3200" y="2971800"/>
            <a:ext cx="646331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tuples</a:t>
            </a:r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5200" y="4572000"/>
            <a:ext cx="1265904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causal links</a:t>
            </a:r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Example: Identify Influential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Not all patterns have the same </a:t>
            </a:r>
            <a:r>
              <a:rPr lang="en-US" dirty="0" smtClean="0">
                <a:solidFill>
                  <a:srgbClr val="C00000"/>
                </a:solidFill>
              </a:rPr>
              <a:t>impact</a:t>
            </a:r>
            <a:r>
              <a:rPr lang="en-US" i="1" dirty="0" smtClean="0"/>
              <a:t> </a:t>
            </a:r>
            <a:r>
              <a:rPr lang="en-US" dirty="0" smtClean="0"/>
              <a:t>on extraction</a:t>
            </a:r>
          </a:p>
          <a:p>
            <a:pPr lvl="1"/>
            <a:r>
              <a:rPr lang="en-US" dirty="0" smtClean="0"/>
              <a:t>Limited editorial resources</a:t>
            </a:r>
          </a:p>
          <a:p>
            <a:pPr lvl="1"/>
            <a:r>
              <a:rPr lang="en-US" dirty="0" smtClean="0"/>
              <a:t>Best patterns to seek feedback 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Defining influence of a (set of) patterns ‘</a:t>
            </a:r>
            <a:r>
              <a:rPr lang="en-US" dirty="0" err="1" smtClean="0"/>
              <a:t>p</a:t>
            </a:r>
            <a:r>
              <a:rPr lang="en-US" dirty="0" smtClean="0"/>
              <a:t>’ based on:</a:t>
            </a:r>
          </a:p>
          <a:p>
            <a:pPr lvl="1"/>
            <a:r>
              <a:rPr lang="en-US" dirty="0" smtClean="0"/>
              <a:t>I</a:t>
            </a:r>
            <a:r>
              <a:rPr lang="en-US" baseline="-25000" dirty="0" smtClean="0"/>
              <a:t>1</a:t>
            </a:r>
            <a:r>
              <a:rPr lang="en-US" dirty="0" smtClean="0"/>
              <a:t>: Confidence score</a:t>
            </a:r>
            <a:r>
              <a:rPr lang="en-US" i="1" dirty="0" smtClean="0"/>
              <a:t> </a:t>
            </a:r>
            <a:r>
              <a:rPr lang="en-US" dirty="0" smtClean="0"/>
              <a:t>of </a:t>
            </a:r>
            <a:r>
              <a:rPr lang="en-US" i="1" dirty="0" smtClean="0"/>
              <a:t>p</a:t>
            </a:r>
            <a:r>
              <a:rPr lang="en-US" dirty="0" smtClean="0"/>
              <a:t> (naïve?)</a:t>
            </a:r>
          </a:p>
          <a:p>
            <a:pPr lvl="1"/>
            <a:r>
              <a:rPr lang="en-US" dirty="0" smtClean="0"/>
              <a:t>I</a:t>
            </a:r>
            <a:r>
              <a:rPr lang="en-US" baseline="-25000" dirty="0" smtClean="0"/>
              <a:t>2 </a:t>
            </a:r>
            <a:r>
              <a:rPr lang="en-US" dirty="0" smtClean="0"/>
              <a:t>: Number of tuples produced by </a:t>
            </a:r>
            <a:r>
              <a:rPr lang="en-US" i="1" dirty="0" smtClean="0"/>
              <a:t>p</a:t>
            </a:r>
            <a:endParaRPr lang="en-US" dirty="0" smtClean="0"/>
          </a:p>
          <a:p>
            <a:pPr lvl="1"/>
            <a:r>
              <a:rPr lang="en-US" dirty="0" smtClean="0"/>
              <a:t>I</a:t>
            </a:r>
            <a:r>
              <a:rPr lang="en-US" baseline="-25000" dirty="0" smtClean="0"/>
              <a:t>3 </a:t>
            </a:r>
            <a:r>
              <a:rPr lang="en-US" dirty="0" smtClean="0"/>
              <a:t>: Number of tuples </a:t>
            </a:r>
            <a:r>
              <a:rPr lang="en-US" i="1" dirty="0" smtClean="0"/>
              <a:t>only p</a:t>
            </a:r>
            <a:r>
              <a:rPr lang="en-US" dirty="0" smtClean="0"/>
              <a:t> produced</a:t>
            </a:r>
          </a:p>
          <a:p>
            <a:pPr lvl="1"/>
            <a:r>
              <a:rPr lang="en-US" dirty="0" smtClean="0"/>
              <a:t>I</a:t>
            </a:r>
            <a:r>
              <a:rPr lang="en-US" baseline="-25000" dirty="0" smtClean="0"/>
              <a:t>4 </a:t>
            </a:r>
            <a:r>
              <a:rPr lang="en-US" dirty="0" smtClean="0"/>
              <a:t>: Total score contribution of </a:t>
            </a:r>
            <a:r>
              <a:rPr lang="en-US" i="1" dirty="0" smtClean="0"/>
              <a:t>p</a:t>
            </a:r>
            <a:r>
              <a:rPr lang="en-US" dirty="0" smtClean="0"/>
              <a:t> over all tuples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D2ECF8-B367-3248-B96D-54B0D7E91A2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 Influential Patterns Using EBG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 smtClean="0">
                <a:solidFill>
                  <a:srgbClr val="C00000"/>
                </a:solidFill>
              </a:rPr>
              <a:t>Rank</a:t>
            </a:r>
            <a:r>
              <a:rPr lang="en-US" b="0" dirty="0" smtClean="0">
                <a:solidFill>
                  <a:srgbClr val="C00000"/>
                </a:solidFill>
              </a:rPr>
              <a:t> </a:t>
            </a:r>
            <a:r>
              <a:rPr lang="en-US" b="0" dirty="0" smtClean="0"/>
              <a:t>all patterns by influence</a:t>
            </a:r>
          </a:p>
          <a:p>
            <a:pPr lvl="1"/>
            <a:r>
              <a:rPr lang="en-US" b="0" dirty="0" smtClean="0"/>
              <a:t>Near-linear time algorithms for all </a:t>
            </a:r>
            <a:r>
              <a:rPr lang="en-US" dirty="0" smtClean="0"/>
              <a:t>I</a:t>
            </a:r>
            <a:r>
              <a:rPr lang="en-US" baseline="-25000" dirty="0" smtClean="0"/>
              <a:t>*</a:t>
            </a:r>
            <a:endParaRPr lang="en-US" b="0" dirty="0" smtClean="0"/>
          </a:p>
          <a:p>
            <a:pPr lvl="1"/>
            <a:r>
              <a:rPr lang="en-US" b="0" dirty="0" smtClean="0"/>
              <a:t>EBG contains sufficient information</a:t>
            </a:r>
          </a:p>
          <a:p>
            <a:pPr lvl="1"/>
            <a:endParaRPr lang="en-US" b="0" dirty="0" smtClean="0"/>
          </a:p>
          <a:p>
            <a:r>
              <a:rPr lang="en-US" b="0" dirty="0" smtClean="0"/>
              <a:t>Find most influential </a:t>
            </a:r>
            <a:r>
              <a:rPr lang="en-US" dirty="0" smtClean="0">
                <a:solidFill>
                  <a:srgbClr val="C00000"/>
                </a:solidFill>
              </a:rPr>
              <a:t>set of </a:t>
            </a:r>
            <a:r>
              <a:rPr lang="en-US" i="1" dirty="0" err="1" smtClean="0">
                <a:solidFill>
                  <a:srgbClr val="C00000"/>
                </a:solidFill>
              </a:rPr>
              <a:t>k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b="0" dirty="0" smtClean="0"/>
              <a:t>patterns</a:t>
            </a:r>
          </a:p>
          <a:p>
            <a:pPr lvl="1"/>
            <a:r>
              <a:rPr lang="en-US" dirty="0" smtClean="0"/>
              <a:t>Near-linear time for I</a:t>
            </a:r>
            <a:r>
              <a:rPr lang="en-US" baseline="-25000" dirty="0" smtClean="0"/>
              <a:t>1</a:t>
            </a:r>
            <a:r>
              <a:rPr lang="en-US" dirty="0" smtClean="0"/>
              <a:t>, I</a:t>
            </a:r>
            <a:r>
              <a:rPr lang="en-US" baseline="-25000" dirty="0" smtClean="0"/>
              <a:t>3</a:t>
            </a:r>
            <a:r>
              <a:rPr lang="en-US" dirty="0" smtClean="0"/>
              <a:t>, I</a:t>
            </a:r>
            <a:r>
              <a:rPr lang="en-US" baseline="-25000" dirty="0" smtClean="0"/>
              <a:t>4</a:t>
            </a:r>
            <a:endParaRPr lang="en-US" b="0" dirty="0" smtClean="0"/>
          </a:p>
          <a:p>
            <a:pPr lvl="1"/>
            <a:r>
              <a:rPr lang="en-US" dirty="0" smtClean="0"/>
              <a:t>NP-complete for I</a:t>
            </a:r>
            <a:r>
              <a:rPr lang="en-US" baseline="-25000" dirty="0" smtClean="0"/>
              <a:t>2</a:t>
            </a:r>
            <a:endParaRPr lang="en-US" dirty="0" smtClean="0"/>
          </a:p>
          <a:p>
            <a:pPr lvl="1"/>
            <a:r>
              <a:rPr lang="en-US" dirty="0" smtClean="0"/>
              <a:t>C</a:t>
            </a:r>
            <a:r>
              <a:rPr lang="en-US" b="0" dirty="0" smtClean="0"/>
              <a:t>onstant-factor approximation for </a:t>
            </a:r>
            <a:r>
              <a:rPr lang="en-US" dirty="0" smtClean="0"/>
              <a:t>I</a:t>
            </a:r>
            <a:r>
              <a:rPr lang="en-US" baseline="-25000" dirty="0" smtClean="0"/>
              <a:t>2</a:t>
            </a:r>
            <a:endParaRPr lang="en-US" b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D2ECF8-B367-3248-B96D-54B0D7E91A2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6200" cy="1143000"/>
          </a:xfrm>
        </p:spPr>
        <p:txBody>
          <a:bodyPr/>
          <a:lstStyle/>
          <a:p>
            <a:r>
              <a:rPr lang="en-US" dirty="0" smtClean="0"/>
              <a:t>Details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b="0" dirty="0" smtClean="0"/>
              <a:t>Similar study for influential </a:t>
            </a:r>
            <a:r>
              <a:rPr lang="en-US" dirty="0" err="1" smtClean="0">
                <a:solidFill>
                  <a:srgbClr val="C00000"/>
                </a:solidFill>
              </a:rPr>
              <a:t>tuples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Repair</a:t>
            </a:r>
          </a:p>
          <a:p>
            <a:pPr lvl="1"/>
            <a:r>
              <a:rPr lang="en-US" dirty="0" smtClean="0"/>
              <a:t>Suppose some tuples are marked correct or wrong (by editors), what can you infer about other tuples?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Chaining</a:t>
            </a:r>
          </a:p>
          <a:p>
            <a:pPr lvl="1"/>
            <a:r>
              <a:rPr lang="en-US" dirty="0" smtClean="0"/>
              <a:t>Composing the primitive explain, diagnose, repair operations to perform more complex investigation</a:t>
            </a:r>
          </a:p>
          <a:p>
            <a:r>
              <a:rPr lang="en-US" dirty="0" smtClean="0"/>
              <a:t>Skip to experiments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D2ECF8-B367-3248-B96D-54B0D7E91A2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</p:spPr>
        <p:txBody>
          <a:bodyPr/>
          <a:lstStyle/>
          <a:p>
            <a:r>
              <a:rPr lang="en-US" dirty="0" smtClean="0"/>
              <a:t>Experimental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0" dirty="0" smtClean="0"/>
              <a:t>Extraction using Wiper (Y! Labs) on 6 domains 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b="0" dirty="0" smtClean="0"/>
              <a:t>actors, books, directors, mayors, senators, political-party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Web pages in a Y! index sample of ~500M documents</a:t>
            </a:r>
          </a:p>
          <a:p>
            <a:r>
              <a:rPr lang="en-US" b="0" dirty="0" smtClean="0"/>
              <a:t>Size of relations varying from 2,000 to 250,000</a:t>
            </a:r>
          </a:p>
          <a:p>
            <a:endParaRPr lang="en-US" b="0" dirty="0" smtClean="0"/>
          </a:p>
          <a:p>
            <a:r>
              <a:rPr lang="en-US" dirty="0" smtClean="0"/>
              <a:t>Goal: </a:t>
            </a:r>
            <a:r>
              <a:rPr lang="en-US" b="0" dirty="0" smtClean="0"/>
              <a:t>Initial feedback on the utility of the I4E framework</a:t>
            </a:r>
          </a:p>
          <a:p>
            <a:pPr lvl="1"/>
            <a:r>
              <a:rPr lang="en-US" b="0" dirty="0" smtClean="0"/>
              <a:t>Is </a:t>
            </a:r>
            <a:r>
              <a:rPr lang="en-US" b="1" dirty="0" smtClean="0">
                <a:solidFill>
                  <a:srgbClr val="C00000"/>
                </a:solidFill>
              </a:rPr>
              <a:t>influence</a:t>
            </a:r>
            <a:r>
              <a:rPr lang="en-US" b="0" dirty="0" smtClean="0"/>
              <a:t> a </a:t>
            </a:r>
            <a:r>
              <a:rPr lang="en-US" dirty="0" smtClean="0"/>
              <a:t>useful measure?</a:t>
            </a:r>
          </a:p>
          <a:p>
            <a:pPr lvl="1"/>
            <a:r>
              <a:rPr lang="en-US" b="0" dirty="0" smtClean="0"/>
              <a:t>Is </a:t>
            </a:r>
            <a:r>
              <a:rPr lang="en-US" b="1" dirty="0" smtClean="0">
                <a:solidFill>
                  <a:srgbClr val="C00000"/>
                </a:solidFill>
              </a:rPr>
              <a:t>overhead</a:t>
            </a:r>
            <a:r>
              <a:rPr lang="en-US" b="0" dirty="0" smtClean="0"/>
              <a:t> manageable?</a:t>
            </a:r>
          </a:p>
          <a:p>
            <a:pPr lvl="1"/>
            <a:endParaRPr lang="en-US" b="0" dirty="0" smtClean="0"/>
          </a:p>
          <a:p>
            <a:r>
              <a:rPr lang="en-US" b="0" dirty="0" smtClean="0"/>
              <a:t>Presenting results on the books relation: 140K </a:t>
            </a:r>
            <a:r>
              <a:rPr lang="en-US" b="0" dirty="0" err="1" smtClean="0"/>
              <a:t>tuples</a:t>
            </a:r>
            <a:endParaRPr lang="en-US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D2ECF8-B367-3248-B96D-54B0D7E91A2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D2ECF8-B367-3248-B96D-54B0D7E91A2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4229100" cy="3225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828800"/>
            <a:ext cx="4229100" cy="322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Repaired Tuples for Annotated Patterns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D2ECF8-B367-3248-B96D-54B0D7E91A2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81200"/>
            <a:ext cx="4343400" cy="320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057400"/>
            <a:ext cx="4343400" cy="3200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0200" y="5345668"/>
            <a:ext cx="2444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When pattern is correct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4024" y="5345668"/>
            <a:ext cx="2379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When pattern is wrong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153988" y="3429000"/>
            <a:ext cx="3200400" cy="0"/>
          </a:xfrm>
          <a:prstGeom prst="line">
            <a:avLst/>
          </a:prstGeom>
          <a:ln w="1905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572000" y="3505200"/>
            <a:ext cx="3200400" cy="0"/>
          </a:xfrm>
          <a:prstGeom prst="line">
            <a:avLst/>
          </a:prstGeom>
          <a:ln w="1905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143000"/>
          </a:xfrm>
        </p:spPr>
        <p:txBody>
          <a:bodyPr/>
          <a:lstStyle/>
          <a:p>
            <a:r>
              <a:rPr lang="en-US" dirty="0" smtClean="0"/>
              <a:t>Space and Time Overhead for I4E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domain: </a:t>
            </a:r>
          </a:p>
          <a:p>
            <a:pPr lvl="1"/>
            <a:r>
              <a:rPr lang="en-US" dirty="0" smtClean="0"/>
              <a:t>Between 5 and 100% space overhead (depending on what “overhead” means)</a:t>
            </a:r>
          </a:p>
          <a:p>
            <a:r>
              <a:rPr lang="en-US" dirty="0" smtClean="0"/>
              <a:t>Studied the </a:t>
            </a:r>
            <a:r>
              <a:rPr lang="en-US" i="1" dirty="0" smtClean="0"/>
              <a:t>overhead-coverage</a:t>
            </a:r>
            <a:r>
              <a:rPr lang="en-US" dirty="0" smtClean="0"/>
              <a:t> tradeoff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D2ECF8-B367-3248-B96D-54B0D7E91A2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Ongoing Work</a:t>
            </a:r>
            <a:br>
              <a:rPr lang="en-US" dirty="0" smtClean="0"/>
            </a:br>
            <a:r>
              <a:rPr lang="en-US" sz="2667" dirty="0" smtClean="0">
                <a:solidFill>
                  <a:schemeClr val="bg1">
                    <a:lumMod val="50000"/>
                  </a:schemeClr>
                </a:solidFill>
              </a:rPr>
              <a:t>[With: Philip Bohannon, Arup Choudhury, Alpa Jain, others]</a:t>
            </a:r>
            <a:endParaRPr lang="en-US" sz="2667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458200" cy="4525963"/>
          </a:xfrm>
        </p:spPr>
        <p:txBody>
          <a:bodyPr>
            <a:normAutofit/>
          </a:bodyPr>
          <a:lstStyle/>
          <a:p>
            <a:r>
              <a:rPr lang="en-US" b="0" dirty="0" smtClean="0"/>
              <a:t>Debugging for generic information extraction</a:t>
            </a:r>
          </a:p>
          <a:p>
            <a:pPr lvl="1"/>
            <a:r>
              <a:rPr lang="en-US" dirty="0" smtClean="0"/>
              <a:t>Non-iterative pipelines</a:t>
            </a:r>
          </a:p>
          <a:p>
            <a:pPr lvl="1"/>
            <a:r>
              <a:rPr lang="en-US" dirty="0" smtClean="0"/>
              <a:t>With limited information about extraction operations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D2ECF8-B367-3248-B96D-54B0D7E91A2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8A543-8DAE-AE43-81A4-DF9A72045892}" type="datetime1">
              <a:rPr lang="en-US" smtClean="0"/>
              <a:pPr/>
              <a:t>2/25/10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066800"/>
            <a:ext cx="8921138" cy="5334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152400"/>
            <a:ext cx="83820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r>
              <a:rPr lang="en-US" sz="4400" dirty="0" smtClean="0"/>
              <a:t>Part 3: 60-second overview of our group at 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Web Information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Web-Scale Data Management (Sherpa)</a:t>
            </a:r>
          </a:p>
          <a:p>
            <a:r>
              <a:rPr lang="en-US" dirty="0" smtClean="0"/>
              <a:t>Information Extraction* (PSOX)</a:t>
            </a:r>
          </a:p>
          <a:p>
            <a:r>
              <a:rPr lang="en-US" dirty="0" smtClean="0"/>
              <a:t>Content Recommendation (COKE)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5511FC4-4944-EE45-B12D-CD9CFC632D46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PSOX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dirty="0" smtClean="0"/>
              <a:t>Umbrella project around information extraction and managing extracted information</a:t>
            </a:r>
          </a:p>
          <a:p>
            <a:pPr lvl="1"/>
            <a:r>
              <a:rPr lang="en-US" dirty="0" smtClean="0"/>
              <a:t>Deep Web, Provenance, Extraction Robustness, Noisy Training, Joint Extraction and Integration, User Intent Analysis, Privacy, Content Matching</a:t>
            </a:r>
            <a:endParaRPr lang="en-US" b="0" dirty="0" smtClean="0"/>
          </a:p>
          <a:p>
            <a:r>
              <a:rPr lang="en-US" b="0" dirty="0" smtClean="0"/>
              <a:t>Joint work between Web Information Management, Machine Learning and Search Sciences</a:t>
            </a:r>
          </a:p>
          <a:p>
            <a:r>
              <a:rPr lang="en-US" b="0" dirty="0" smtClean="0"/>
              <a:t>CA: 7, BLR: 6, NY: 1</a:t>
            </a:r>
          </a:p>
          <a:p>
            <a:r>
              <a:rPr lang="en-US" b="0" dirty="0" smtClean="0"/>
              <a:t>Collaborations with universities</a:t>
            </a:r>
            <a:endParaRPr lang="en-US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5511FC4-4944-EE45-B12D-CD9CFC632D46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 descr="logo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6477000"/>
            <a:ext cx="10668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2" descr="psoxtea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629400" y="4724400"/>
            <a:ext cx="1752600" cy="198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4791850"/>
            <a:ext cx="1600200" cy="18375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9917" y="2990850"/>
            <a:ext cx="1778000" cy="250613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>
            <a:normAutofit/>
          </a:bodyPr>
          <a:lstStyle/>
          <a:p>
            <a:pPr algn="ctr"/>
            <a:endParaRPr lang="en-US" sz="16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048000"/>
            <a:ext cx="1676400" cy="2415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3962400"/>
            <a:ext cx="8229600" cy="20875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2971800"/>
            <a:ext cx="7696200" cy="830997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Anish</a:t>
            </a:r>
            <a:r>
              <a:rPr lang="en-US" sz="2400" dirty="0" smtClean="0"/>
              <a:t> Das </a:t>
            </a:r>
            <a:r>
              <a:rPr lang="en-US" sz="2400" dirty="0" err="1" smtClean="0"/>
              <a:t>Sarma</a:t>
            </a:r>
            <a:endParaRPr lang="en-US" sz="2400" dirty="0" smtClean="0"/>
          </a:p>
          <a:p>
            <a:pPr algn="ctr"/>
            <a:r>
              <a:rPr lang="en-US" sz="2400" dirty="0" smtClean="0">
                <a:hlinkClick r:id="rId3"/>
              </a:rPr>
              <a:t>anishdas@yahoo-inc.com</a:t>
            </a:r>
            <a:endParaRPr lang="en-US" sz="2400" dirty="0" smtClean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9027E-5F77-1140-AECB-290DC2C96CE2}" type="datetime1">
              <a:rPr lang="en-US" smtClean="0"/>
              <a:pPr/>
              <a:t>2/25/10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010400" cy="1143000"/>
          </a:xfrm>
        </p:spPr>
        <p:txBody>
          <a:bodyPr/>
          <a:lstStyle/>
          <a:p>
            <a:r>
              <a:rPr lang="en-US" dirty="0" smtClean="0"/>
              <a:t>K-Unions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fld id="{D9F5230E-5CC2-429F-9C70-AED77C6E4B2C}" type="datetime1">
              <a:rPr lang="en-US"/>
              <a:pPr/>
              <a:t>2/25/10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324600"/>
            <a:ext cx="1524000" cy="381000"/>
          </a:xfrm>
          <a:prstGeom prst="rect">
            <a:avLst/>
          </a:prstGeom>
        </p:spPr>
        <p:txBody>
          <a:bodyPr/>
          <a:lstStyle/>
          <a:p>
            <a:fld id="{6246198B-564F-4A6C-9B49-6427FA657A21}" type="slidenum">
              <a:rPr lang="en-US"/>
              <a:pPr/>
              <a:t>37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1600200"/>
            <a:ext cx="8001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n-lt"/>
              </a:rPr>
              <a:t>Two distance metrics: </a:t>
            </a:r>
          </a:p>
          <a:p>
            <a:pPr>
              <a:buFont typeface="Arial" pitchFamily="34" charset="0"/>
              <a:buChar char="•"/>
            </a:pPr>
            <a:r>
              <a:rPr lang="en-US" sz="2800" i="1" dirty="0" smtClean="0">
                <a:latin typeface="+mn-lt"/>
              </a:rPr>
              <a:t> </a:t>
            </a:r>
            <a:r>
              <a:rPr lang="en-US" sz="2800" i="1" dirty="0" err="1" smtClean="0">
                <a:latin typeface="+mn-lt"/>
              </a:rPr>
              <a:t>gb</a:t>
            </a:r>
            <a:r>
              <a:rPr lang="en-US" sz="2800" i="1" dirty="0" smtClean="0">
                <a:latin typeface="+mn-lt"/>
              </a:rPr>
              <a:t> </a:t>
            </a:r>
            <a:r>
              <a:rPr lang="en-US" sz="2800" dirty="0" smtClean="0">
                <a:latin typeface="+mn-lt"/>
              </a:rPr>
              <a:t>: </a:t>
            </a:r>
            <a:r>
              <a:rPr lang="en-US" sz="2800" dirty="0" err="1" smtClean="0">
                <a:latin typeface="+mn-lt"/>
              </a:rPr>
              <a:t>tuples</a:t>
            </a:r>
            <a:r>
              <a:rPr lang="en-US" sz="2800" dirty="0" smtClean="0">
                <a:latin typeface="+mn-lt"/>
              </a:rPr>
              <a:t> in V – </a:t>
            </a:r>
            <a:r>
              <a:rPr lang="en-US" sz="2800" dirty="0" err="1" smtClean="0">
                <a:latin typeface="+mn-lt"/>
              </a:rPr>
              <a:t>tuples</a:t>
            </a:r>
            <a:r>
              <a:rPr lang="en-US" sz="2800" dirty="0" smtClean="0">
                <a:latin typeface="+mn-lt"/>
              </a:rPr>
              <a:t> in (R-V)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latin typeface="+mn-lt"/>
              </a:rPr>
              <a:t> </a:t>
            </a:r>
            <a:r>
              <a:rPr lang="en-US" sz="2800" i="1" dirty="0" smtClean="0">
                <a:latin typeface="+mn-lt"/>
              </a:rPr>
              <a:t>d</a:t>
            </a:r>
            <a:r>
              <a:rPr lang="en-US" sz="2800" dirty="0" smtClean="0">
                <a:latin typeface="+mn-lt"/>
              </a:rPr>
              <a:t>   : |V| - </a:t>
            </a:r>
            <a:r>
              <a:rPr lang="en-US" sz="2800" i="1" dirty="0" err="1" smtClean="0">
                <a:latin typeface="+mn-lt"/>
              </a:rPr>
              <a:t>gb</a:t>
            </a:r>
            <a:endParaRPr lang="en-US" sz="2800" i="1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endParaRPr lang="en-US" sz="2800" i="1" dirty="0">
              <a:latin typeface="+mn-lt"/>
            </a:endParaRPr>
          </a:p>
          <a:p>
            <a:r>
              <a:rPr lang="en-US" sz="2800" dirty="0" smtClean="0">
                <a:latin typeface="+mn-lt"/>
              </a:rPr>
              <a:t>Both have terrible hardness of approximation!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4114800"/>
            <a:ext cx="685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 </a:t>
            </a:r>
            <a:r>
              <a:rPr lang="en-US" sz="2800" dirty="0" smtClean="0">
                <a:latin typeface="+mn-lt"/>
              </a:rPr>
              <a:t>I will illustrate this for a very special case: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 greedy “function”: </a:t>
            </a:r>
            <a:r>
              <a:rPr lang="en-US" sz="2800" i="1" dirty="0" smtClean="0">
                <a:latin typeface="+mn-lt"/>
              </a:rPr>
              <a:t>f(Pi) = ax – by</a:t>
            </a:r>
          </a:p>
          <a:p>
            <a:pPr>
              <a:buFont typeface="Arial" pitchFamily="34" charset="0"/>
              <a:buChar char="•"/>
            </a:pPr>
            <a:r>
              <a:rPr lang="en-US" sz="2800" i="1" dirty="0">
                <a:latin typeface="+mn-lt"/>
              </a:rPr>
              <a:t> </a:t>
            </a:r>
            <a:r>
              <a:rPr lang="en-US" sz="2800" dirty="0" smtClean="0">
                <a:latin typeface="+mn-lt"/>
              </a:rPr>
              <a:t>for the </a:t>
            </a:r>
            <a:r>
              <a:rPr lang="en-US" sz="2800" i="1" dirty="0" err="1" smtClean="0">
                <a:latin typeface="+mn-lt"/>
              </a:rPr>
              <a:t>gb</a:t>
            </a:r>
            <a:r>
              <a:rPr lang="en-US" sz="2800" i="1" dirty="0" smtClean="0">
                <a:latin typeface="+mn-lt"/>
              </a:rPr>
              <a:t> </a:t>
            </a:r>
            <a:r>
              <a:rPr lang="en-US" sz="2800" dirty="0" smtClean="0">
                <a:latin typeface="+mn-lt"/>
              </a:rPr>
              <a:t>metric</a:t>
            </a:r>
            <a:endParaRPr lang="en-US" sz="2800" i="1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CB1AB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CB1AB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CB1AB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CB1AB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010400" cy="1143000"/>
          </a:xfrm>
        </p:spPr>
        <p:txBody>
          <a:bodyPr/>
          <a:lstStyle/>
          <a:p>
            <a:r>
              <a:rPr lang="en-US" dirty="0" err="1" smtClean="0"/>
              <a:t>Inapproximability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FA7C-6D6F-476C-B80A-3F7B994910B0}" type="datetime1">
              <a:rPr lang="en-US" smtClean="0"/>
              <a:pPr/>
              <a:t>2/25/10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324600"/>
            <a:ext cx="1524000" cy="381000"/>
          </a:xfrm>
          <a:prstGeom prst="rect">
            <a:avLst/>
          </a:prstGeom>
        </p:spPr>
        <p:txBody>
          <a:bodyPr/>
          <a:lstStyle/>
          <a:p>
            <a:fld id="{C079C367-FA83-4236-9A81-575B5A44EE61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14400" y="1676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P1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914400" y="2438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P2</a:t>
            </a:r>
          </a:p>
        </p:txBody>
      </p:sp>
      <p:sp>
        <p:nvSpPr>
          <p:cNvPr id="7" name="Oval 6"/>
          <p:cNvSpPr/>
          <p:nvPr/>
        </p:nvSpPr>
        <p:spPr>
          <a:xfrm>
            <a:off x="914400" y="3200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P3</a:t>
            </a:r>
          </a:p>
        </p:txBody>
      </p:sp>
      <p:sp>
        <p:nvSpPr>
          <p:cNvPr id="8" name="Oval 7"/>
          <p:cNvSpPr/>
          <p:nvPr/>
        </p:nvSpPr>
        <p:spPr>
          <a:xfrm>
            <a:off x="914400" y="48768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Pk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 rot="5400000">
            <a:off x="876301" y="4381500"/>
            <a:ext cx="6858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0" name="Oval 9"/>
          <p:cNvSpPr/>
          <p:nvPr/>
        </p:nvSpPr>
        <p:spPr>
          <a:xfrm>
            <a:off x="7086600" y="1676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R</a:t>
            </a: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1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086600" y="2438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R2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086600" y="32004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R3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086600" y="4876800"/>
            <a:ext cx="609600" cy="609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ln>
                  <a:solidFill>
                    <a:srgbClr val="000000"/>
                  </a:solidFill>
                </a:ln>
                <a:solidFill>
                  <a:srgbClr val="800000"/>
                </a:solidFill>
              </a:rPr>
              <a:t>Rk</a:t>
            </a:r>
            <a:endParaRPr lang="en-US" dirty="0">
              <a:ln>
                <a:solidFill>
                  <a:srgbClr val="000000"/>
                </a:solidFill>
              </a:ln>
              <a:solidFill>
                <a:srgbClr val="800000"/>
              </a:solidFill>
            </a:endParaRPr>
          </a:p>
        </p:txBody>
      </p:sp>
      <p:cxnSp>
        <p:nvCxnSpPr>
          <p:cNvPr id="14" name="Straight Connector 13"/>
          <p:cNvCxnSpPr>
            <a:cxnSpLocks noChangeShapeType="1"/>
          </p:cNvCxnSpPr>
          <p:nvPr/>
        </p:nvCxnSpPr>
        <p:spPr bwMode="auto">
          <a:xfrm rot="5400000">
            <a:off x="7048501" y="4381500"/>
            <a:ext cx="6858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7" name="Rectangle 16"/>
          <p:cNvSpPr/>
          <p:nvPr/>
        </p:nvSpPr>
        <p:spPr>
          <a:xfrm>
            <a:off x="3886200" y="1143000"/>
            <a:ext cx="685800" cy="22098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886200" y="3657600"/>
            <a:ext cx="685800" cy="2133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5" idx="6"/>
          </p:cNvCxnSpPr>
          <p:nvPr/>
        </p:nvCxnSpPr>
        <p:spPr>
          <a:xfrm flipV="1">
            <a:off x="1524000" y="1143000"/>
            <a:ext cx="23622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6"/>
          </p:cNvCxnSpPr>
          <p:nvPr/>
        </p:nvCxnSpPr>
        <p:spPr>
          <a:xfrm flipV="1">
            <a:off x="1524000" y="1447800"/>
            <a:ext cx="23622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6"/>
          </p:cNvCxnSpPr>
          <p:nvPr/>
        </p:nvCxnSpPr>
        <p:spPr>
          <a:xfrm>
            <a:off x="1524000" y="1981200"/>
            <a:ext cx="2362200" cy="167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5" idx="6"/>
          </p:cNvCxnSpPr>
          <p:nvPr/>
        </p:nvCxnSpPr>
        <p:spPr>
          <a:xfrm>
            <a:off x="1524000" y="1981200"/>
            <a:ext cx="2362200" cy="1981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886200" y="1447800"/>
            <a:ext cx="68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886200" y="3962400"/>
            <a:ext cx="68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6" idx="6"/>
          </p:cNvCxnSpPr>
          <p:nvPr/>
        </p:nvCxnSpPr>
        <p:spPr>
          <a:xfrm flipV="1">
            <a:off x="1524000" y="1447800"/>
            <a:ext cx="236220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6" idx="6"/>
          </p:cNvCxnSpPr>
          <p:nvPr/>
        </p:nvCxnSpPr>
        <p:spPr>
          <a:xfrm flipV="1">
            <a:off x="1524000" y="1752600"/>
            <a:ext cx="236220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886200" y="1752600"/>
            <a:ext cx="68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6" idx="6"/>
          </p:cNvCxnSpPr>
          <p:nvPr/>
        </p:nvCxnSpPr>
        <p:spPr>
          <a:xfrm>
            <a:off x="1524000" y="2743200"/>
            <a:ext cx="236220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6" idx="6"/>
          </p:cNvCxnSpPr>
          <p:nvPr/>
        </p:nvCxnSpPr>
        <p:spPr>
          <a:xfrm>
            <a:off x="1524000" y="2743200"/>
            <a:ext cx="236220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886200" y="4267200"/>
            <a:ext cx="68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0" idx="2"/>
          </p:cNvCxnSpPr>
          <p:nvPr/>
        </p:nvCxnSpPr>
        <p:spPr>
          <a:xfrm rot="10800000">
            <a:off x="4572000" y="1143000"/>
            <a:ext cx="25146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0" idx="2"/>
          </p:cNvCxnSpPr>
          <p:nvPr/>
        </p:nvCxnSpPr>
        <p:spPr>
          <a:xfrm rot="10800000">
            <a:off x="4572000" y="1447800"/>
            <a:ext cx="25146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10800000">
            <a:off x="3886200" y="1447800"/>
            <a:ext cx="68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10" idx="2"/>
          </p:cNvCxnSpPr>
          <p:nvPr/>
        </p:nvCxnSpPr>
        <p:spPr>
          <a:xfrm rot="10800000" flipV="1">
            <a:off x="4572000" y="1981200"/>
            <a:ext cx="2514600" cy="167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0" idx="2"/>
          </p:cNvCxnSpPr>
          <p:nvPr/>
        </p:nvCxnSpPr>
        <p:spPr>
          <a:xfrm rot="10800000" flipV="1">
            <a:off x="4572000" y="1981200"/>
            <a:ext cx="2514600" cy="1981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886200" y="3962400"/>
            <a:ext cx="68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11" idx="2"/>
          </p:cNvCxnSpPr>
          <p:nvPr/>
        </p:nvCxnSpPr>
        <p:spPr>
          <a:xfrm rot="10800000">
            <a:off x="4572000" y="1447800"/>
            <a:ext cx="251460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11" idx="2"/>
          </p:cNvCxnSpPr>
          <p:nvPr/>
        </p:nvCxnSpPr>
        <p:spPr>
          <a:xfrm rot="10800000">
            <a:off x="4572000" y="1752600"/>
            <a:ext cx="251460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3886200" y="1752600"/>
            <a:ext cx="68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11" idx="2"/>
          </p:cNvCxnSpPr>
          <p:nvPr/>
        </p:nvCxnSpPr>
        <p:spPr>
          <a:xfrm rot="10800000" flipV="1">
            <a:off x="4572000" y="2743200"/>
            <a:ext cx="25146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11" idx="2"/>
          </p:cNvCxnSpPr>
          <p:nvPr/>
        </p:nvCxnSpPr>
        <p:spPr>
          <a:xfrm rot="10800000" flipV="1">
            <a:off x="4572000" y="2743200"/>
            <a:ext cx="251460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8064</TotalTime>
  <Words>2248</Words>
  <Application>Microsoft Macintosh PowerPoint</Application>
  <PresentationFormat>On-screen Show (4:3)</PresentationFormat>
  <Paragraphs>463</Paragraphs>
  <Slides>38</Slides>
  <Notes>12</Notes>
  <HiddenSlides>2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Why is this data here?</vt:lpstr>
      <vt:lpstr>Understanding Derived Data</vt:lpstr>
      <vt:lpstr>Outline of The Talk</vt:lpstr>
      <vt:lpstr>Part 1: Synthesizing View Definitions from Data</vt:lpstr>
      <vt:lpstr>1-Slide Motivation</vt:lpstr>
      <vt:lpstr>View Definitions Problem</vt:lpstr>
      <vt:lpstr>1. Classes of Queries</vt:lpstr>
      <vt:lpstr>3. Closeness</vt:lpstr>
      <vt:lpstr>Example</vt:lpstr>
      <vt:lpstr>Summary of Results</vt:lpstr>
      <vt:lpstr>Slide 11</vt:lpstr>
      <vt:lpstr>Conjunctive Queries  Set Cover</vt:lpstr>
      <vt:lpstr>K-Unions</vt:lpstr>
      <vt:lpstr>K-Unions: A Greedy Approach</vt:lpstr>
      <vt:lpstr>K-Unions </vt:lpstr>
      <vt:lpstr>2k-approx: Proof Sketch</vt:lpstr>
      <vt:lpstr>Part-1: Summary</vt:lpstr>
      <vt:lpstr>Part 2: Information Extraction</vt:lpstr>
      <vt:lpstr>Information Extraction (IE)</vt:lpstr>
      <vt:lpstr>Iterative Information Extraction from Text</vt:lpstr>
      <vt:lpstr>Investigation Tool Desiderata</vt:lpstr>
      <vt:lpstr>Designing Interactive Investigation Tools</vt:lpstr>
      <vt:lpstr>I4E: Overview of Our Approach (Interactive Investigation of Iterative Information Extraction)</vt:lpstr>
      <vt:lpstr>Example: Identify Influential Patterns</vt:lpstr>
      <vt:lpstr>Select Influential Patterns Using EBG</vt:lpstr>
      <vt:lpstr>Details in the Paper</vt:lpstr>
      <vt:lpstr>Experimental Evaluation</vt:lpstr>
      <vt:lpstr>Statistics</vt:lpstr>
      <vt:lpstr>Repaired Tuples for Annotated Patterns</vt:lpstr>
      <vt:lpstr>Space and Time Overhead for I4E </vt:lpstr>
      <vt:lpstr>Ongoing Work [With: Philip Bohannon, Arup Choudhury, Alpa Jain, others]</vt:lpstr>
      <vt:lpstr>Slide 32</vt:lpstr>
      <vt:lpstr>Web Information Management</vt:lpstr>
      <vt:lpstr>PSOX Project</vt:lpstr>
      <vt:lpstr>Slide 35</vt:lpstr>
      <vt:lpstr>Thanks!</vt:lpstr>
      <vt:lpstr>K-Unions </vt:lpstr>
      <vt:lpstr>Inapproximability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Uncertain Data</dc:title>
  <dc:creator>anish</dc:creator>
  <cp:lastModifiedBy>Anish Das Sarma</cp:lastModifiedBy>
  <cp:revision>1051</cp:revision>
  <dcterms:created xsi:type="dcterms:W3CDTF">2010-02-25T16:46:58Z</dcterms:created>
  <dcterms:modified xsi:type="dcterms:W3CDTF">2010-02-25T17:17:25Z</dcterms:modified>
</cp:coreProperties>
</file>