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43" r:id="rId3"/>
    <p:sldId id="344" r:id="rId4"/>
    <p:sldId id="300" r:id="rId5"/>
    <p:sldId id="319" r:id="rId6"/>
    <p:sldId id="301" r:id="rId7"/>
    <p:sldId id="320" r:id="rId8"/>
    <p:sldId id="325" r:id="rId9"/>
    <p:sldId id="321" r:id="rId10"/>
    <p:sldId id="303" r:id="rId11"/>
    <p:sldId id="304" r:id="rId12"/>
    <p:sldId id="305" r:id="rId13"/>
    <p:sldId id="322" r:id="rId14"/>
    <p:sldId id="302" r:id="rId15"/>
    <p:sldId id="309" r:id="rId16"/>
    <p:sldId id="326" r:id="rId17"/>
    <p:sldId id="342" r:id="rId18"/>
    <p:sldId id="346" r:id="rId19"/>
    <p:sldId id="347" r:id="rId20"/>
    <p:sldId id="348" r:id="rId21"/>
    <p:sldId id="349" r:id="rId22"/>
    <p:sldId id="350" r:id="rId23"/>
    <p:sldId id="307" r:id="rId24"/>
    <p:sldId id="310" r:id="rId25"/>
    <p:sldId id="333" r:id="rId26"/>
    <p:sldId id="334" r:id="rId27"/>
    <p:sldId id="337" r:id="rId28"/>
    <p:sldId id="338" r:id="rId29"/>
    <p:sldId id="335" r:id="rId30"/>
    <p:sldId id="314" r:id="rId31"/>
    <p:sldId id="339" r:id="rId32"/>
    <p:sldId id="340" r:id="rId33"/>
    <p:sldId id="351" r:id="rId34"/>
    <p:sldId id="312" r:id="rId35"/>
    <p:sldId id="353" r:id="rId36"/>
    <p:sldId id="313" r:id="rId37"/>
    <p:sldId id="260" r:id="rId38"/>
    <p:sldId id="283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hiddenSlides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176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D9884-2320-7548-B66D-246759D2A796}" type="datetimeFigureOut">
              <a:rPr lang="en-US" smtClean="0"/>
              <a:t>5/23/12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9EB9A-2CCA-6C4B-AFFE-979B97647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206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07629-612C-0849-9F9A-8EA3F77071BC}" type="datetimeFigureOut">
              <a:rPr lang="en-US" smtClean="0"/>
              <a:t>5/23/12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B28AE-7944-B143-96E8-52F9B63F4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979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B28AE-7944-B143-96E8-52F9B63F46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35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inSlide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 b="0">
                <a:ln>
                  <a:solidFill>
                    <a:schemeClr val="accent4"/>
                  </a:solidFill>
                </a:ln>
                <a:solidFill>
                  <a:srgbClr val="8064A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E6F2-57AA-5440-AE7A-DC1CA8DE21E4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45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AB52-F19B-B549-9D8B-9707DA634E07}" type="datetime1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309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490C4-28AD-6E4B-8C56-E14A9C72415E}" type="datetime1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4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E9E05-0C2A-7542-9391-DD533087A68F}" type="datetime1">
              <a:rPr lang="en-US" smtClean="0"/>
              <a:t>5/23/12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08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23B-8FB3-F148-A378-3DD14781B17F}" type="datetime1">
              <a:rPr lang="en-US" smtClean="0"/>
              <a:t>5/23/12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10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4C8E0-3BF6-A944-98B4-099C1007DDBF}" type="datetime1">
              <a:rPr lang="en-US" smtClean="0"/>
              <a:t>5/23/12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81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E872D-20F5-ED49-AB4E-37660538BB1E}" type="datetime1">
              <a:rPr lang="en-US" smtClean="0"/>
              <a:t>5/23/12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AB02-4CCF-0C40-80E3-16C6A53D1A3C}" type="datetime1">
              <a:rPr lang="en-US" smtClean="0"/>
              <a:t>5/23/12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8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B7090-7607-4F41-907E-1251E2AA61FC}" type="datetime1">
              <a:rPr lang="en-US" smtClean="0"/>
              <a:t>5/23/12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3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C29DB-E945-484B-841B-06038809F1B3}" type="datetime1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5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C2C57-85E8-3E4A-BE4A-2C6ACCD1E55D}" type="datetime1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083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5/23/12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36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FEB56-2B78-B74C-ACCD-DA8727598302}" type="datetime1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6FAE7-8028-9548-8102-A54330BBA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9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7E13E3"/>
                </a:solidFill>
              </a:rPr>
              <a:t>Efficient Spatial Sampling of Large Geographical Tables</a:t>
            </a:r>
            <a:endParaRPr lang="en-US" dirty="0">
              <a:solidFill>
                <a:srgbClr val="7E13E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6616" y="3886200"/>
            <a:ext cx="7054782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Anish Das Sarma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Hongrae</a:t>
            </a:r>
            <a:r>
              <a:rPr lang="en-US" dirty="0" smtClean="0">
                <a:solidFill>
                  <a:schemeClr val="tx1"/>
                </a:solidFill>
              </a:rPr>
              <a:t> Lee, Hector Gonzalez, </a:t>
            </a:r>
            <a:r>
              <a:rPr lang="en-US" dirty="0" err="1" smtClean="0">
                <a:solidFill>
                  <a:schemeClr val="tx1"/>
                </a:solidFill>
              </a:rPr>
              <a:t>Jayant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Madhavan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Alon</a:t>
            </a:r>
            <a:r>
              <a:rPr lang="en-US" dirty="0" smtClean="0">
                <a:solidFill>
                  <a:schemeClr val="tx1"/>
                </a:solidFill>
              </a:rPr>
              <a:t> Halevy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Google Research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EDAB8-D3D1-B143-AB20-A6EA10A126F6}" type="datetime1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167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AB52-F19B-B549-9D8B-9707DA634E07}" type="datetime1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Picture 7" descr="japa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840"/>
            <a:ext cx="9135611" cy="5476240"/>
          </a:xfrm>
          <a:prstGeom prst="rect">
            <a:avLst/>
          </a:prstGeom>
        </p:spPr>
      </p:pic>
      <p:sp>
        <p:nvSpPr>
          <p:cNvPr id="9" name="Shape 29"/>
          <p:cNvSpPr txBox="1">
            <a:spLocks/>
          </p:cNvSpPr>
          <p:nvPr/>
        </p:nvSpPr>
        <p:spPr>
          <a:xfrm>
            <a:off x="375920" y="1425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accent4"/>
                </a:solidFill>
              </a:rPr>
              <a:t>Japan Tsunami, March 2011</a:t>
            </a:r>
            <a:endParaRPr lang="x-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442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AB52-F19B-B549-9D8B-9707DA634E07}" type="datetime1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3</a:t>
            </a:fld>
            <a:endParaRPr lang="en-US" dirty="0"/>
          </a:p>
        </p:txBody>
      </p:sp>
      <p:sp>
        <p:nvSpPr>
          <p:cNvPr id="9" name="Shape 29"/>
          <p:cNvSpPr txBox="1">
            <a:spLocks/>
          </p:cNvSpPr>
          <p:nvPr/>
        </p:nvSpPr>
        <p:spPr>
          <a:xfrm>
            <a:off x="375920" y="1425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accent4"/>
                </a:solidFill>
              </a:rPr>
              <a:t>England riot suspects </a:t>
            </a:r>
            <a:r>
              <a:rPr lang="en-US" dirty="0" err="1" smtClean="0">
                <a:solidFill>
                  <a:schemeClr val="accent4"/>
                </a:solidFill>
              </a:rPr>
              <a:t>v.s</a:t>
            </a:r>
            <a:r>
              <a:rPr lang="en-US" dirty="0" smtClean="0">
                <a:solidFill>
                  <a:schemeClr val="accent4"/>
                </a:solidFill>
              </a:rPr>
              <a:t>. poverty</a:t>
            </a:r>
            <a:endParaRPr lang="x-none" dirty="0">
              <a:solidFill>
                <a:schemeClr val="accent4"/>
              </a:solidFill>
            </a:endParaRPr>
          </a:p>
        </p:txBody>
      </p:sp>
      <p:pic>
        <p:nvPicPr>
          <p:cNvPr id="2" name="Picture 1" descr="england-riots-povert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1285558"/>
            <a:ext cx="7660640" cy="514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26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x-none" dirty="0"/>
          </a:p>
        </p:txBody>
      </p:sp>
      <p:sp>
        <p:nvSpPr>
          <p:cNvPr id="30" name="Shape 30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Study visualization of geographic data on a map</a:t>
            </a:r>
          </a:p>
          <a:p>
            <a:pPr lvl="0"/>
            <a:r>
              <a:rPr lang="en-US" dirty="0" smtClean="0"/>
              <a:t>Example commercial tools:</a:t>
            </a:r>
          </a:p>
          <a:p>
            <a:pPr lvl="1"/>
            <a:r>
              <a:rPr lang="en-US" dirty="0" smtClean="0"/>
              <a:t>Google Fusion Tables</a:t>
            </a:r>
          </a:p>
          <a:p>
            <a:pPr lvl="1"/>
            <a:r>
              <a:rPr lang="en-US" dirty="0" smtClean="0"/>
              <a:t>Google</a:t>
            </a:r>
            <a:r>
              <a:rPr lang="en-US" dirty="0"/>
              <a:t>/Yahoo/Bing </a:t>
            </a:r>
            <a:r>
              <a:rPr lang="en-US" dirty="0" smtClean="0"/>
              <a:t>Maps</a:t>
            </a:r>
          </a:p>
          <a:p>
            <a:r>
              <a:rPr lang="en-US" dirty="0" smtClean="0"/>
              <a:t>We address efficiency challenges in visualizing large datasets: </a:t>
            </a:r>
            <a:r>
              <a:rPr lang="en-US" dirty="0" smtClean="0">
                <a:solidFill>
                  <a:srgbClr val="C0504D"/>
                </a:solidFill>
              </a:rPr>
              <a:t>The Thinning Problem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4EF3-1814-734A-A9C1-A735E351DCDE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91091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Thinning Problem</a:t>
            </a:r>
            <a:endParaRPr lang="x-none" dirty="0"/>
          </a:p>
        </p:txBody>
      </p:sp>
      <p:sp>
        <p:nvSpPr>
          <p:cNvPr id="30" name="Shape 30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x-none" dirty="0" smtClean="0">
                <a:solidFill>
                  <a:schemeClr val="accent2"/>
                </a:solidFill>
              </a:rPr>
              <a:t>Geo</a:t>
            </a:r>
            <a:r>
              <a:rPr lang="en-US" dirty="0" smtClean="0">
                <a:solidFill>
                  <a:schemeClr val="accent2"/>
                </a:solidFill>
              </a:rPr>
              <a:t>graphical</a:t>
            </a:r>
            <a:r>
              <a:rPr lang="x-none" dirty="0" smtClean="0">
                <a:solidFill>
                  <a:schemeClr val="accent2"/>
                </a:solidFill>
              </a:rPr>
              <a:t> data:</a:t>
            </a:r>
          </a:p>
          <a:p>
            <a:pPr lvl="1"/>
            <a:r>
              <a:rPr lang="x-none" dirty="0" smtClean="0"/>
              <a:t>Set of </a:t>
            </a:r>
            <a:r>
              <a:rPr lang="x-none" i="1" dirty="0" smtClean="0"/>
              <a:t>records</a:t>
            </a:r>
          </a:p>
          <a:p>
            <a:pPr lvl="1"/>
            <a:r>
              <a:rPr lang="x-none" dirty="0" smtClean="0"/>
              <a:t>Each record</a:t>
            </a:r>
            <a:r>
              <a:rPr lang="en-US" dirty="0" smtClean="0"/>
              <a:t> </a:t>
            </a:r>
            <a:r>
              <a:rPr lang="x-none" dirty="0" smtClean="0"/>
              <a:t>associated with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geographic</a:t>
            </a:r>
            <a:r>
              <a:rPr lang="x-none" dirty="0" smtClean="0"/>
              <a:t> </a:t>
            </a:r>
            <a:r>
              <a:rPr lang="x-none" i="1" dirty="0" smtClean="0"/>
              <a:t>feature</a:t>
            </a:r>
            <a:r>
              <a:rPr lang="x-none" dirty="0" smtClean="0"/>
              <a:t> (sub-region of the world)</a:t>
            </a:r>
            <a:r>
              <a:rPr lang="en-US" dirty="0" smtClean="0"/>
              <a:t>: </a:t>
            </a:r>
            <a:r>
              <a:rPr lang="en-US" i="1" dirty="0" smtClean="0"/>
              <a:t>points</a:t>
            </a:r>
            <a:r>
              <a:rPr lang="en-US" dirty="0" smtClean="0"/>
              <a:t>, </a:t>
            </a:r>
            <a:r>
              <a:rPr lang="en-US" i="1" dirty="0" smtClean="0"/>
              <a:t>lines</a:t>
            </a:r>
            <a:r>
              <a:rPr lang="en-US" dirty="0" smtClean="0"/>
              <a:t>, </a:t>
            </a:r>
            <a:r>
              <a:rPr lang="en-US" i="1" dirty="0" smtClean="0"/>
              <a:t>polygons</a:t>
            </a:r>
          </a:p>
          <a:p>
            <a:pPr lvl="2"/>
            <a:r>
              <a:rPr lang="en-US" dirty="0" smtClean="0"/>
              <a:t>structured data: record-id, attributes</a:t>
            </a:r>
            <a:endParaRPr lang="x-none" dirty="0" smtClean="0"/>
          </a:p>
          <a:p>
            <a:pPr lvl="0"/>
            <a:r>
              <a:rPr lang="x-none" dirty="0" smtClean="0">
                <a:solidFill>
                  <a:srgbClr val="C0504D"/>
                </a:solidFill>
              </a:rPr>
              <a:t>Map visualization</a:t>
            </a:r>
            <a:r>
              <a:rPr lang="en-US" dirty="0" smtClean="0">
                <a:solidFill>
                  <a:srgbClr val="C0504D"/>
                </a:solidFill>
              </a:rPr>
              <a:t>:</a:t>
            </a:r>
          </a:p>
          <a:p>
            <a:pPr lvl="1"/>
            <a:r>
              <a:rPr lang="en-US" b="1" dirty="0" smtClean="0"/>
              <a:t>Input:</a:t>
            </a:r>
            <a:r>
              <a:rPr lang="en-US" dirty="0" smtClean="0"/>
              <a:t> </a:t>
            </a:r>
            <a:r>
              <a:rPr lang="x-none" i="1" dirty="0" smtClean="0"/>
              <a:t>region of the world</a:t>
            </a:r>
            <a:r>
              <a:rPr lang="en-US" i="1" dirty="0" smtClean="0"/>
              <a:t> (“tiles”)</a:t>
            </a:r>
            <a:r>
              <a:rPr lang="en-US" dirty="0" smtClean="0"/>
              <a:t> at </a:t>
            </a:r>
            <a:r>
              <a:rPr lang="x-none" dirty="0" smtClean="0"/>
              <a:t>a specific </a:t>
            </a:r>
            <a:r>
              <a:rPr lang="x-none" i="1" dirty="0" smtClean="0"/>
              <a:t>zoom level</a:t>
            </a:r>
            <a:endParaRPr lang="en-US" i="1" dirty="0" smtClean="0"/>
          </a:p>
          <a:p>
            <a:pPr lvl="1"/>
            <a:r>
              <a:rPr lang="en-US" b="1" dirty="0" smtClean="0"/>
              <a:t>Output: </a:t>
            </a:r>
            <a:r>
              <a:rPr lang="en-US" dirty="0" smtClean="0"/>
              <a:t>display features in the region </a:t>
            </a:r>
            <a:endParaRPr lang="x-none" dirty="0" smtClean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4EF3-1814-734A-A9C1-A735E351DCDE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60419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Thinning Problem (contd.)</a:t>
            </a:r>
            <a:endParaRPr lang="x-none" dirty="0"/>
          </a:p>
        </p:txBody>
      </p:sp>
      <p:sp>
        <p:nvSpPr>
          <p:cNvPr id="36" name="Shape 36"/>
          <p:cNvSpPr txBox="1">
            <a:spLocks noGrp="1"/>
          </p:cNvSpPr>
          <p:nvPr>
            <p:ph idx="1"/>
          </p:nvPr>
        </p:nvSpPr>
        <p:spPr>
          <a:xfrm>
            <a:off x="457200" y="1600201"/>
            <a:ext cx="8229600" cy="149859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x-none" dirty="0" smtClean="0"/>
              <a:t>Dataset </a:t>
            </a:r>
            <a:r>
              <a:rPr lang="x-none" dirty="0"/>
              <a:t>of 300K (geocoded) restaurants in US</a:t>
            </a:r>
          </a:p>
          <a:p>
            <a:pPr lvl="0"/>
            <a:r>
              <a:rPr lang="x-none" dirty="0"/>
              <a:t>When map is zoomed in to San Francisco (say zoom level z=5), cannot show all </a:t>
            </a:r>
            <a:r>
              <a:rPr lang="x-none" dirty="0" smtClean="0"/>
              <a:t>restaurants</a:t>
            </a:r>
            <a:endParaRPr lang="x-non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50ECC-2249-F245-87DB-9B31D6009703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6</a:t>
            </a:fld>
            <a:endParaRPr lang="en-US" dirty="0"/>
          </a:p>
        </p:txBody>
      </p:sp>
      <p:sp>
        <p:nvSpPr>
          <p:cNvPr id="11" name="Shape 36"/>
          <p:cNvSpPr txBox="1">
            <a:spLocks/>
          </p:cNvSpPr>
          <p:nvPr/>
        </p:nvSpPr>
        <p:spPr>
          <a:xfrm>
            <a:off x="477520" y="1571942"/>
            <a:ext cx="8229600" cy="30537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</a:t>
            </a:r>
            <a:r>
              <a:rPr lang="x-none" dirty="0" smtClean="0"/>
              <a:t>atasets </a:t>
            </a:r>
            <a:r>
              <a:rPr lang="en-US" dirty="0" smtClean="0"/>
              <a:t>can be very</a:t>
            </a:r>
            <a:r>
              <a:rPr lang="x-none" dirty="0" smtClean="0"/>
              <a:t> large</a:t>
            </a:r>
            <a:r>
              <a:rPr lang="en-US" dirty="0" smtClean="0"/>
              <a:t> (e.g., 60M US parcels)</a:t>
            </a:r>
            <a:endParaRPr lang="x-none" dirty="0" smtClean="0"/>
          </a:p>
          <a:p>
            <a:pPr lvl="1"/>
            <a:r>
              <a:rPr lang="en-US" dirty="0" smtClean="0"/>
              <a:t>Can show only a </a:t>
            </a:r>
            <a:r>
              <a:rPr lang="en-US" i="1" dirty="0" smtClean="0"/>
              <a:t>sample</a:t>
            </a:r>
            <a:r>
              <a:rPr lang="en-US" dirty="0" smtClean="0"/>
              <a:t> of records </a:t>
            </a:r>
            <a:r>
              <a:rPr lang="x-none" dirty="0" smtClean="0"/>
              <a:t>on the map</a:t>
            </a:r>
            <a:endParaRPr lang="en-US" dirty="0" smtClean="0"/>
          </a:p>
          <a:p>
            <a:r>
              <a:rPr lang="en-US" b="1" dirty="0" smtClean="0">
                <a:solidFill>
                  <a:srgbClr val="C0504D"/>
                </a:solidFill>
              </a:rPr>
              <a:t>Our Goal</a:t>
            </a:r>
            <a:r>
              <a:rPr lang="x-none" b="1" dirty="0" smtClean="0">
                <a:solidFill>
                  <a:srgbClr val="C0504D"/>
                </a:solidFill>
              </a:rPr>
              <a:t>: </a:t>
            </a:r>
            <a:r>
              <a:rPr lang="x-none" dirty="0" smtClean="0"/>
              <a:t>Determine (a priori), the set of </a:t>
            </a:r>
            <a:r>
              <a:rPr lang="en-US" dirty="0" smtClean="0"/>
              <a:t>records </a:t>
            </a:r>
            <a:r>
              <a:rPr lang="x-none" dirty="0" smtClean="0"/>
              <a:t>to be shown for a given tile, zoom level.</a:t>
            </a:r>
            <a:endParaRPr lang="x-none" dirty="0"/>
          </a:p>
        </p:txBody>
      </p:sp>
      <p:pic>
        <p:nvPicPr>
          <p:cNvPr id="12" name="Picture 11" descr="Screen shot 2012-05-14 at 2.38.4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" y="335598"/>
            <a:ext cx="9011920" cy="581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3254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Thinning problem:</a:t>
            </a:r>
          </a:p>
          <a:p>
            <a:pPr lvl="1"/>
            <a:r>
              <a:rPr lang="en-US" dirty="0" smtClean="0"/>
              <a:t>Formal definitions</a:t>
            </a:r>
          </a:p>
          <a:p>
            <a:pPr lvl="1"/>
            <a:r>
              <a:rPr lang="en-US" dirty="0" smtClean="0"/>
              <a:t>Challenges</a:t>
            </a:r>
          </a:p>
          <a:p>
            <a:r>
              <a:rPr lang="en-US" dirty="0" smtClean="0"/>
              <a:t>General Framework for solving Thinning</a:t>
            </a:r>
          </a:p>
          <a:p>
            <a:r>
              <a:rPr lang="en-US" dirty="0" smtClean="0"/>
              <a:t>Specific solutions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86B5F-E09E-904A-B0BF-7040E8D31AB0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99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5/23/12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929" y="1666240"/>
            <a:ext cx="7160791" cy="394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07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Definitions: Geographical Data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5/23/12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5" name="Group 9"/>
          <p:cNvGrpSpPr/>
          <p:nvPr/>
        </p:nvGrpSpPr>
        <p:grpSpPr>
          <a:xfrm>
            <a:off x="772160" y="1275398"/>
            <a:ext cx="5364480" cy="1813858"/>
            <a:chOff x="838200" y="2209800"/>
            <a:chExt cx="7000222" cy="2438400"/>
          </a:xfrm>
        </p:grpSpPr>
        <p:sp>
          <p:nvSpPr>
            <p:cNvPr id="6" name="Rectangle 5"/>
            <p:cNvSpPr/>
            <p:nvPr/>
          </p:nvSpPr>
          <p:spPr>
            <a:xfrm>
              <a:off x="838200" y="2209800"/>
              <a:ext cx="7000222" cy="2438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4400" y="2286000"/>
              <a:ext cx="6924022" cy="2027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n>
                    <a:solidFill>
                      <a:srgbClr val="800000"/>
                    </a:solidFill>
                  </a:ln>
                </a:rPr>
                <a:t>Spatial Tree T(Z,N), Z≥1</a:t>
              </a:r>
            </a:p>
            <a:p>
              <a:pPr marL="457200" indent="-457200">
                <a:buFontTx/>
                <a:buChar char="-"/>
              </a:pP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Balanced 4-ary rooted tree</a:t>
              </a:r>
            </a:p>
            <a:p>
              <a:pPr marL="457200" indent="-457200">
                <a:buFontTx/>
                <a:buChar char="-"/>
              </a:pP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Z  levels (~20 for Google Maps)</a:t>
              </a:r>
            </a:p>
            <a:p>
              <a:pPr marL="457200" indent="-457200">
                <a:buFontTx/>
                <a:buChar char="-"/>
              </a:pP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4</a:t>
              </a:r>
              <a:r>
                <a:rPr lang="en-US" sz="2000" baseline="30000" dirty="0" smtClean="0">
                  <a:ln>
                    <a:solidFill>
                      <a:srgbClr val="000000"/>
                    </a:solidFill>
                  </a:ln>
                </a:rPr>
                <a:t>(z-1)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 nodes at level-z, denoted 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N</a:t>
              </a:r>
              <a:r>
                <a:rPr lang="en-US" sz="2000" baseline="30000" dirty="0" err="1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={c</a:t>
              </a:r>
              <a:r>
                <a:rPr lang="en-US" sz="2000" baseline="-25000" dirty="0" smtClean="0">
                  <a:ln>
                    <a:solidFill>
                      <a:srgbClr val="000000"/>
                    </a:solidFill>
                  </a:ln>
                </a:rPr>
                <a:t>1</a:t>
              </a:r>
              <a:r>
                <a:rPr lang="en-US" sz="2000" baseline="30000" dirty="0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 c</a:t>
              </a:r>
              <a:r>
                <a:rPr lang="en-US" sz="2000" baseline="-25000" dirty="0" smtClean="0">
                  <a:ln>
                    <a:solidFill>
                      <a:srgbClr val="000000"/>
                    </a:solidFill>
                  </a:ln>
                </a:rPr>
                <a:t>2</a:t>
              </a:r>
              <a:r>
                <a:rPr lang="en-US" sz="2000" baseline="30000" dirty="0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 …}</a:t>
              </a:r>
              <a:endParaRPr lang="en-US" sz="2000" baseline="300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grpSp>
        <p:nvGrpSpPr>
          <p:cNvPr id="24" name="Group 9"/>
          <p:cNvGrpSpPr/>
          <p:nvPr/>
        </p:nvGrpSpPr>
        <p:grpSpPr>
          <a:xfrm>
            <a:off x="777240" y="3199112"/>
            <a:ext cx="4565535" cy="1444526"/>
            <a:chOff x="838200" y="2209800"/>
            <a:chExt cx="4565535" cy="2438400"/>
          </a:xfrm>
        </p:grpSpPr>
        <p:sp>
          <p:nvSpPr>
            <p:cNvPr id="25" name="Rectangle 24"/>
            <p:cNvSpPr/>
            <p:nvPr/>
          </p:nvSpPr>
          <p:spPr>
            <a:xfrm>
              <a:off x="838200" y="2209800"/>
              <a:ext cx="4565535" cy="2438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14400" y="2285999"/>
              <a:ext cx="4409440" cy="2026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n>
                    <a:solidFill>
                      <a:srgbClr val="800000"/>
                    </a:solidFill>
                  </a:ln>
                </a:rPr>
                <a:t>Region R(S) over T(Z,N)</a:t>
              </a:r>
            </a:p>
            <a:p>
              <a:pPr marL="457200" indent="-457200">
                <a:buFontTx/>
                <a:buChar char="-"/>
              </a:pP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S </a:t>
              </a:r>
              <a:r>
                <a:rPr lang="en-US" sz="2000" u="sng" dirty="0" smtClean="0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 N</a:t>
              </a:r>
              <a:r>
                <a:rPr lang="en-US" sz="2000" baseline="30000" dirty="0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. |S|≥1</a:t>
              </a:r>
            </a:p>
            <a:p>
              <a:pPr marL="457200" indent="-457200">
                <a:buFontTx/>
                <a:buChar char="-"/>
              </a:pP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R(S) is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  <a:solidFill>
                    <a:srgbClr val="C0504D"/>
                  </a:solidFill>
                </a:rPr>
                <a:t>point region</a:t>
              </a:r>
              <a:r>
                <a:rPr lang="en-US" sz="2000" i="1" dirty="0" smtClean="0">
                  <a:ln>
                    <a:solidFill>
                      <a:srgbClr val="000000"/>
                    </a:solidFill>
                  </a:ln>
                  <a:solidFill>
                    <a:srgbClr val="C0504D"/>
                  </a:solidFill>
                </a:rPr>
                <a:t>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if |S|=1</a:t>
              </a:r>
              <a:endParaRPr lang="en-US" sz="2000" u="sng" baseline="30000" dirty="0">
                <a:ln>
                  <a:solidFill>
                    <a:srgbClr val="000000"/>
                  </a:solidFill>
                </a:ln>
                <a:solidFill>
                  <a:srgbClr val="C0504D"/>
                </a:solidFill>
              </a:endParaRPr>
            </a:p>
          </p:txBody>
        </p:sp>
      </p:grpSp>
      <p:grpSp>
        <p:nvGrpSpPr>
          <p:cNvPr id="27" name="Group 9"/>
          <p:cNvGrpSpPr/>
          <p:nvPr/>
        </p:nvGrpSpPr>
        <p:grpSpPr>
          <a:xfrm>
            <a:off x="772160" y="4723630"/>
            <a:ext cx="5435600" cy="1444526"/>
            <a:chOff x="838200" y="2209800"/>
            <a:chExt cx="5435600" cy="2438400"/>
          </a:xfrm>
        </p:grpSpPr>
        <p:sp>
          <p:nvSpPr>
            <p:cNvPr id="28" name="Rectangle 27"/>
            <p:cNvSpPr/>
            <p:nvPr/>
          </p:nvSpPr>
          <p:spPr>
            <a:xfrm>
              <a:off x="838200" y="2209800"/>
              <a:ext cx="5435600" cy="2438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14400" y="2285999"/>
              <a:ext cx="5359400" cy="2026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n>
                    <a:solidFill>
                      <a:srgbClr val="800000"/>
                    </a:solidFill>
                  </a:ln>
                </a:rPr>
                <a:t>Geographical Dataset (</a:t>
              </a:r>
              <a:r>
                <a:rPr lang="en-US" sz="3200" dirty="0" err="1" smtClean="0">
                  <a:ln>
                    <a:solidFill>
                      <a:srgbClr val="800000"/>
                    </a:solidFill>
                  </a:ln>
                </a:rPr>
                <a:t>GeoSet</a:t>
              </a:r>
              <a:r>
                <a:rPr lang="en-US" sz="3200" dirty="0" smtClean="0">
                  <a:ln>
                    <a:solidFill>
                      <a:srgbClr val="800000"/>
                    </a:solidFill>
                  </a:ln>
                </a:rPr>
                <a:t>)</a:t>
              </a:r>
            </a:p>
            <a:p>
              <a:pPr marL="457200" indent="-457200">
                <a:buFontTx/>
                <a:buChar char="-"/>
              </a:pP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G = {R1, …, 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Rn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}</a:t>
              </a:r>
            </a:p>
            <a:p>
              <a:pPr marL="457200" indent="-457200">
                <a:buFontTx/>
                <a:buChar char="-"/>
              </a:pP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Ri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 is a region corresponding to record ‘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i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’</a:t>
              </a:r>
              <a:endParaRPr lang="en-US" sz="2000" u="sng" baseline="30000" dirty="0">
                <a:ln>
                  <a:solidFill>
                    <a:srgbClr val="000000"/>
                  </a:solidFill>
                </a:ln>
                <a:solidFill>
                  <a:srgbClr val="C0504D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79475" y="2262384"/>
            <a:ext cx="3448074" cy="2182198"/>
            <a:chOff x="5579475" y="2262384"/>
            <a:chExt cx="3448074" cy="2182198"/>
          </a:xfrm>
        </p:grpSpPr>
        <p:sp>
          <p:nvSpPr>
            <p:cNvPr id="23" name="Shape 154"/>
            <p:cNvSpPr txBox="1"/>
            <p:nvPr/>
          </p:nvSpPr>
          <p:spPr>
            <a:xfrm>
              <a:off x="8436526" y="2262384"/>
              <a:ext cx="579899" cy="457200"/>
            </a:xfrm>
            <a:prstGeom prst="rect">
              <a:avLst/>
            </a:prstGeom>
            <a:noFill/>
          </p:spPr>
          <p:txBody>
            <a:bodyPr lIns="91425" tIns="91425" rIns="91425" bIns="91425" anchor="t" anchorCtr="0">
              <a:spAutoFit/>
            </a:bodyPr>
            <a:lstStyle/>
            <a:p>
              <a:pPr>
                <a:buNone/>
              </a:pPr>
              <a:r>
                <a:rPr lang="en-US" dirty="0" smtClean="0"/>
                <a:t>z=1</a:t>
              </a:r>
              <a:endParaRPr lang="x-none" dirty="0"/>
            </a:p>
          </p:txBody>
        </p:sp>
        <p:sp>
          <p:nvSpPr>
            <p:cNvPr id="30" name="Shape 155"/>
            <p:cNvSpPr txBox="1"/>
            <p:nvPr/>
          </p:nvSpPr>
          <p:spPr>
            <a:xfrm>
              <a:off x="8447650" y="3024134"/>
              <a:ext cx="579899" cy="457200"/>
            </a:xfrm>
            <a:prstGeom prst="rect">
              <a:avLst/>
            </a:prstGeom>
            <a:noFill/>
          </p:spPr>
          <p:txBody>
            <a:bodyPr lIns="91425" tIns="91425" rIns="91425" bIns="91425" anchor="t" anchorCtr="0">
              <a:spAutoFit/>
            </a:bodyPr>
            <a:lstStyle/>
            <a:p>
              <a:pPr lvl="0" rtl="0">
                <a:buNone/>
              </a:pPr>
              <a:r>
                <a:rPr lang="en-US" dirty="0" smtClean="0"/>
                <a:t>z=2</a:t>
              </a:r>
              <a:endParaRPr lang="x-none" dirty="0"/>
            </a:p>
          </p:txBody>
        </p:sp>
        <p:sp>
          <p:nvSpPr>
            <p:cNvPr id="31" name="Shape 156"/>
            <p:cNvSpPr txBox="1"/>
            <p:nvPr/>
          </p:nvSpPr>
          <p:spPr>
            <a:xfrm>
              <a:off x="8447650" y="3931684"/>
              <a:ext cx="579899" cy="457200"/>
            </a:xfrm>
            <a:prstGeom prst="rect">
              <a:avLst/>
            </a:prstGeom>
            <a:noFill/>
          </p:spPr>
          <p:txBody>
            <a:bodyPr lIns="91425" tIns="91425" rIns="91425" bIns="91425" anchor="t" anchorCtr="0">
              <a:spAutoFit/>
            </a:bodyPr>
            <a:lstStyle/>
            <a:p>
              <a:pPr lvl="0" rtl="0">
                <a:buNone/>
              </a:pPr>
              <a:r>
                <a:rPr lang="en-US" dirty="0" smtClean="0"/>
                <a:t>z=3</a:t>
              </a:r>
              <a:endParaRPr lang="x-none" dirty="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5579475" y="2321832"/>
              <a:ext cx="2927650" cy="2122750"/>
              <a:chOff x="5342775" y="4230025"/>
              <a:chExt cx="2927650" cy="2122750"/>
            </a:xfrm>
          </p:grpSpPr>
          <p:sp>
            <p:nvSpPr>
              <p:cNvPr id="16" name="Shape 147"/>
              <p:cNvSpPr/>
              <p:nvPr/>
            </p:nvSpPr>
            <p:spPr>
              <a:xfrm>
                <a:off x="6621250" y="4230025"/>
                <a:ext cx="473400" cy="449700"/>
              </a:xfrm>
              <a:prstGeom prst="ellipse">
                <a:avLst/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spAutoFit/>
              </a:bodyPr>
              <a:lstStyle/>
              <a:p>
                <a:endParaRPr/>
              </a:p>
            </p:txBody>
          </p:sp>
          <p:sp>
            <p:nvSpPr>
              <p:cNvPr id="17" name="Shape 148"/>
              <p:cNvSpPr/>
              <p:nvPr/>
            </p:nvSpPr>
            <p:spPr>
              <a:xfrm>
                <a:off x="5942550" y="4995525"/>
                <a:ext cx="473400" cy="449700"/>
              </a:xfrm>
              <a:prstGeom prst="ellipse">
                <a:avLst/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spAutoFit/>
              </a:bodyPr>
              <a:lstStyle/>
              <a:p>
                <a:endParaRPr/>
              </a:p>
            </p:txBody>
          </p:sp>
          <p:sp>
            <p:nvSpPr>
              <p:cNvPr id="18" name="Shape 149"/>
              <p:cNvSpPr/>
              <p:nvPr/>
            </p:nvSpPr>
            <p:spPr>
              <a:xfrm>
                <a:off x="7323625" y="4995525"/>
                <a:ext cx="473400" cy="449700"/>
              </a:xfrm>
              <a:prstGeom prst="ellipse">
                <a:avLst/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spAutoFit/>
              </a:bodyPr>
              <a:lstStyle/>
              <a:p>
                <a:endParaRPr/>
              </a:p>
            </p:txBody>
          </p:sp>
          <p:sp>
            <p:nvSpPr>
              <p:cNvPr id="19" name="Shape 150"/>
              <p:cNvSpPr/>
              <p:nvPr/>
            </p:nvSpPr>
            <p:spPr>
              <a:xfrm>
                <a:off x="5342775" y="5903075"/>
                <a:ext cx="473400" cy="449700"/>
              </a:xfrm>
              <a:prstGeom prst="ellipse">
                <a:avLst/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spAutoFit/>
              </a:bodyPr>
              <a:lstStyle/>
              <a:p>
                <a:endParaRPr/>
              </a:p>
            </p:txBody>
          </p:sp>
          <p:sp>
            <p:nvSpPr>
              <p:cNvPr id="20" name="Shape 151"/>
              <p:cNvSpPr/>
              <p:nvPr/>
            </p:nvSpPr>
            <p:spPr>
              <a:xfrm>
                <a:off x="6297700" y="5903075"/>
                <a:ext cx="473400" cy="449700"/>
              </a:xfrm>
              <a:prstGeom prst="ellipse">
                <a:avLst/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spAutoFit/>
              </a:bodyPr>
              <a:lstStyle/>
              <a:p>
                <a:endParaRPr/>
              </a:p>
            </p:txBody>
          </p:sp>
          <p:sp>
            <p:nvSpPr>
              <p:cNvPr id="21" name="Shape 152"/>
              <p:cNvSpPr/>
              <p:nvPr/>
            </p:nvSpPr>
            <p:spPr>
              <a:xfrm>
                <a:off x="7007950" y="5903075"/>
                <a:ext cx="473400" cy="449700"/>
              </a:xfrm>
              <a:prstGeom prst="ellipse">
                <a:avLst/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spAutoFit/>
              </a:bodyPr>
              <a:lstStyle/>
              <a:p>
                <a:endParaRPr/>
              </a:p>
            </p:txBody>
          </p:sp>
          <p:sp>
            <p:nvSpPr>
              <p:cNvPr id="22" name="Shape 153"/>
              <p:cNvSpPr/>
              <p:nvPr/>
            </p:nvSpPr>
            <p:spPr>
              <a:xfrm>
                <a:off x="7797025" y="5903075"/>
                <a:ext cx="473400" cy="449700"/>
              </a:xfrm>
              <a:prstGeom prst="ellipse">
                <a:avLst/>
              </a:prstGeom>
              <a:solidFill>
                <a:schemeClr val="lt2"/>
              </a:solidFill>
              <a:ln w="19050" cap="flat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spAutoFit/>
              </a:bodyPr>
              <a:lstStyle/>
              <a:p>
                <a:endParaRPr/>
              </a:p>
            </p:txBody>
          </p:sp>
          <p:cxnSp>
            <p:nvCxnSpPr>
              <p:cNvPr id="32" name="Shape 157"/>
              <p:cNvCxnSpPr>
                <a:stCxn id="16" idx="3"/>
                <a:endCxn id="17" idx="7"/>
              </p:cNvCxnSpPr>
              <p:nvPr/>
            </p:nvCxnSpPr>
            <p:spPr>
              <a:xfrm flipH="1">
                <a:off x="6346622" y="4613867"/>
                <a:ext cx="343955" cy="447514"/>
              </a:xfrm>
              <a:prstGeom prst="straightConnector1">
                <a:avLst/>
              </a:prstGeom>
              <a:noFill/>
              <a:ln w="19050" cap="flat">
                <a:solidFill>
                  <a:schemeClr val="dk2"/>
                </a:solidFill>
                <a:prstDash val="solid"/>
                <a:round/>
                <a:headEnd type="none" w="lg" len="lg"/>
                <a:tailEnd type="none" w="lg" len="lg"/>
              </a:ln>
            </p:spPr>
          </p:cxnSp>
          <p:cxnSp>
            <p:nvCxnSpPr>
              <p:cNvPr id="33" name="Shape 158"/>
              <p:cNvCxnSpPr>
                <a:stCxn id="17" idx="3"/>
                <a:endCxn id="19" idx="0"/>
              </p:cNvCxnSpPr>
              <p:nvPr/>
            </p:nvCxnSpPr>
            <p:spPr>
              <a:xfrm flipH="1">
                <a:off x="5579475" y="5379367"/>
                <a:ext cx="432402" cy="523707"/>
              </a:xfrm>
              <a:prstGeom prst="straightConnector1">
                <a:avLst/>
              </a:prstGeom>
              <a:noFill/>
              <a:ln w="19050" cap="flat">
                <a:solidFill>
                  <a:schemeClr val="dk2"/>
                </a:solidFill>
                <a:prstDash val="solid"/>
                <a:round/>
                <a:headEnd type="none" w="lg" len="lg"/>
                <a:tailEnd type="none" w="lg" len="lg"/>
              </a:ln>
            </p:spPr>
          </p:cxnSp>
          <p:cxnSp>
            <p:nvCxnSpPr>
              <p:cNvPr id="34" name="Shape 159"/>
              <p:cNvCxnSpPr>
                <a:stCxn id="17" idx="5"/>
                <a:endCxn id="20" idx="0"/>
              </p:cNvCxnSpPr>
              <p:nvPr/>
            </p:nvCxnSpPr>
            <p:spPr>
              <a:xfrm>
                <a:off x="6346622" y="5379367"/>
                <a:ext cx="187777" cy="523707"/>
              </a:xfrm>
              <a:prstGeom prst="straightConnector1">
                <a:avLst/>
              </a:prstGeom>
              <a:noFill/>
              <a:ln w="19050" cap="flat">
                <a:solidFill>
                  <a:schemeClr val="dk2"/>
                </a:solidFill>
                <a:prstDash val="solid"/>
                <a:round/>
                <a:headEnd type="none" w="lg" len="lg"/>
                <a:tailEnd type="none" w="lg" len="lg"/>
              </a:ln>
            </p:spPr>
          </p:cxnSp>
          <p:cxnSp>
            <p:nvCxnSpPr>
              <p:cNvPr id="35" name="Shape 160"/>
              <p:cNvCxnSpPr>
                <a:stCxn id="16" idx="5"/>
                <a:endCxn id="18" idx="1"/>
              </p:cNvCxnSpPr>
              <p:nvPr/>
            </p:nvCxnSpPr>
            <p:spPr>
              <a:xfrm>
                <a:off x="7025322" y="4613867"/>
                <a:ext cx="367630" cy="447514"/>
              </a:xfrm>
              <a:prstGeom prst="straightConnector1">
                <a:avLst/>
              </a:prstGeom>
              <a:noFill/>
              <a:ln w="19050" cap="flat">
                <a:solidFill>
                  <a:schemeClr val="dk2"/>
                </a:solidFill>
                <a:prstDash val="solid"/>
                <a:round/>
                <a:headEnd type="none" w="lg" len="lg"/>
                <a:tailEnd type="none" w="lg" len="lg"/>
              </a:ln>
            </p:spPr>
          </p:cxnSp>
          <p:cxnSp>
            <p:nvCxnSpPr>
              <p:cNvPr id="36" name="Shape 161"/>
              <p:cNvCxnSpPr>
                <a:stCxn id="18" idx="3"/>
                <a:endCxn id="21" idx="0"/>
              </p:cNvCxnSpPr>
              <p:nvPr/>
            </p:nvCxnSpPr>
            <p:spPr>
              <a:xfrm flipH="1">
                <a:off x="7244650" y="5379367"/>
                <a:ext cx="148302" cy="523707"/>
              </a:xfrm>
              <a:prstGeom prst="straightConnector1">
                <a:avLst/>
              </a:prstGeom>
              <a:noFill/>
              <a:ln w="19050" cap="flat">
                <a:solidFill>
                  <a:schemeClr val="dk2"/>
                </a:solidFill>
                <a:prstDash val="solid"/>
                <a:round/>
                <a:headEnd type="none" w="lg" len="lg"/>
                <a:tailEnd type="none" w="lg" len="lg"/>
              </a:ln>
            </p:spPr>
          </p:cxnSp>
          <p:cxnSp>
            <p:nvCxnSpPr>
              <p:cNvPr id="37" name="Shape 162"/>
              <p:cNvCxnSpPr>
                <a:stCxn id="18" idx="5"/>
                <a:endCxn id="22" idx="0"/>
              </p:cNvCxnSpPr>
              <p:nvPr/>
            </p:nvCxnSpPr>
            <p:spPr>
              <a:xfrm>
                <a:off x="7727697" y="5379367"/>
                <a:ext cx="306027" cy="523707"/>
              </a:xfrm>
              <a:prstGeom prst="straightConnector1">
                <a:avLst/>
              </a:prstGeom>
              <a:noFill/>
              <a:ln w="19050" cap="flat">
                <a:solidFill>
                  <a:schemeClr val="dk2"/>
                </a:solidFill>
                <a:prstDash val="solid"/>
                <a:round/>
                <a:headEnd type="none" w="lg" len="lg"/>
                <a:tailEnd type="none" w="lg" len="lg"/>
              </a:ln>
            </p:spPr>
          </p:cxnSp>
        </p:grpSp>
      </p:grpSp>
      <p:grpSp>
        <p:nvGrpSpPr>
          <p:cNvPr id="15" name="Group 14"/>
          <p:cNvGrpSpPr/>
          <p:nvPr/>
        </p:nvGrpSpPr>
        <p:grpSpPr>
          <a:xfrm>
            <a:off x="7400724" y="4539815"/>
            <a:ext cx="1035802" cy="676300"/>
            <a:chOff x="7400724" y="4539815"/>
            <a:chExt cx="1035802" cy="676300"/>
          </a:xfrm>
        </p:grpSpPr>
        <p:sp>
          <p:nvSpPr>
            <p:cNvPr id="13" name="Right Brace 12"/>
            <p:cNvSpPr/>
            <p:nvPr/>
          </p:nvSpPr>
          <p:spPr>
            <a:xfrm rot="5400000">
              <a:off x="7734810" y="4205729"/>
              <a:ext cx="367630" cy="1035802"/>
            </a:xfrm>
            <a:prstGeom prst="rightBrac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14312" y="4816005"/>
              <a:ext cx="4539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accent2"/>
                  </a:solidFill>
                </a:rPr>
                <a:t>R1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5277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Thinning </a:t>
            </a:r>
            <a:r>
              <a:rPr lang="x-none" dirty="0" smtClean="0"/>
              <a:t>Constraints</a:t>
            </a:r>
            <a:endParaRPr lang="x-none" dirty="0"/>
          </a:p>
        </p:txBody>
      </p:sp>
      <p:sp>
        <p:nvSpPr>
          <p:cNvPr id="48" name="Shape 48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x-none" dirty="0" smtClean="0">
                <a:solidFill>
                  <a:srgbClr val="C0504D"/>
                </a:solidFill>
              </a:rPr>
              <a:t>Visibility Bound: </a:t>
            </a:r>
            <a:r>
              <a:rPr lang="x-none" dirty="0" smtClean="0"/>
              <a:t>Each tile can show a maximum of K (~500) features</a:t>
            </a:r>
          </a:p>
          <a:p>
            <a:pPr marL="0" indent="0">
              <a:buNone/>
            </a:pPr>
            <a:endParaRPr lang="x-none" dirty="0" smtClean="0"/>
          </a:p>
          <a:p>
            <a:pPr lvl="0"/>
            <a:r>
              <a:rPr lang="x-none" dirty="0" smtClean="0">
                <a:solidFill>
                  <a:srgbClr val="C0504D"/>
                </a:solidFill>
              </a:rPr>
              <a:t>Adjacency: </a:t>
            </a:r>
            <a:r>
              <a:rPr lang="en-US" dirty="0" smtClean="0"/>
              <a:t>Features </a:t>
            </a:r>
            <a:r>
              <a:rPr lang="x-none" dirty="0" smtClean="0"/>
              <a:t>spanning multiple adjacent tiles must be shown entirely</a:t>
            </a:r>
          </a:p>
          <a:p>
            <a:pPr marL="0" indent="0">
              <a:buNone/>
            </a:pPr>
            <a:endParaRPr lang="x-none" dirty="0" smtClean="0"/>
          </a:p>
          <a:p>
            <a:pPr lvl="0"/>
            <a:r>
              <a:rPr lang="x-none" dirty="0" smtClean="0">
                <a:solidFill>
                  <a:srgbClr val="C0504D"/>
                </a:solidFill>
              </a:rPr>
              <a:t>Zooming: </a:t>
            </a:r>
            <a:r>
              <a:rPr lang="x-none" dirty="0" smtClean="0"/>
              <a:t>If a </a:t>
            </a:r>
            <a:r>
              <a:rPr lang="en-US" dirty="0" smtClean="0"/>
              <a:t>feature </a:t>
            </a:r>
            <a:r>
              <a:rPr lang="x-none" dirty="0" smtClean="0"/>
              <a:t>is shown at a zoom level, it should be preserved by zooming in further </a:t>
            </a:r>
            <a:endParaRPr 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D39A-F0FC-364D-A00B-2B495167836E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760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smtClean="0"/>
              <a:t>Example Violation of Zooming Constraint </a:t>
            </a:r>
            <a:endParaRPr lang="x-none"/>
          </a:p>
        </p:txBody>
      </p:sp>
      <p:sp>
        <p:nvSpPr>
          <p:cNvPr id="55" name="Shape 55"/>
          <p:cNvSpPr/>
          <p:nvPr/>
        </p:nvSpPr>
        <p:spPr>
          <a:xfrm>
            <a:off x="457200" y="1600200"/>
            <a:ext cx="2438400" cy="24669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56" name="Shape 56"/>
          <p:cNvSpPr/>
          <p:nvPr/>
        </p:nvSpPr>
        <p:spPr>
          <a:xfrm>
            <a:off x="3357562" y="1609725"/>
            <a:ext cx="2428875" cy="24479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57" name="Shape 57"/>
          <p:cNvSpPr/>
          <p:nvPr/>
        </p:nvSpPr>
        <p:spPr>
          <a:xfrm>
            <a:off x="6248400" y="1614487"/>
            <a:ext cx="2438400" cy="24384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58" name="Shape 58"/>
          <p:cNvSpPr/>
          <p:nvPr/>
        </p:nvSpPr>
        <p:spPr>
          <a:xfrm>
            <a:off x="1695600" y="2775600"/>
            <a:ext cx="1209600" cy="1252800"/>
          </a:xfrm>
          <a:prstGeom prst="rect">
            <a:avLst/>
          </a:prstGeom>
          <a:noFill/>
          <a:ln w="19050" cap="flat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cxnSp>
        <p:nvCxnSpPr>
          <p:cNvPr id="59" name="Shape 59"/>
          <p:cNvCxnSpPr/>
          <p:nvPr/>
        </p:nvCxnSpPr>
        <p:spPr>
          <a:xfrm rot="10800000" flipH="1">
            <a:off x="1706400" y="1630800"/>
            <a:ext cx="1706399" cy="11447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dot"/>
            <a:round/>
            <a:headEnd type="none" w="lg" len="lg"/>
            <a:tailEnd type="none" w="lg" len="lg"/>
          </a:ln>
        </p:spPr>
      </p:cxnSp>
      <p:sp>
        <p:nvSpPr>
          <p:cNvPr id="60" name="Shape 60"/>
          <p:cNvSpPr/>
          <p:nvPr/>
        </p:nvSpPr>
        <p:spPr>
          <a:xfrm>
            <a:off x="4732200" y="1782000"/>
            <a:ext cx="691199" cy="701999"/>
          </a:xfrm>
          <a:prstGeom prst="ellipse">
            <a:avLst/>
          </a:prstGeom>
          <a:noFill/>
          <a:ln w="19050" cap="flat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61" name="Shape 61"/>
          <p:cNvSpPr txBox="1"/>
          <p:nvPr/>
        </p:nvSpPr>
        <p:spPr>
          <a:xfrm>
            <a:off x="3406840" y="4077335"/>
            <a:ext cx="2323400" cy="73863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Violation of </a:t>
            </a:r>
          </a:p>
          <a:p>
            <a:pPr>
              <a:buNone/>
            </a:pPr>
            <a:r>
              <a:rPr lang="x-none" dirty="0"/>
              <a:t>Zooming Constraint</a:t>
            </a:r>
          </a:p>
        </p:txBody>
      </p:sp>
      <p:sp>
        <p:nvSpPr>
          <p:cNvPr id="62" name="Shape 62"/>
          <p:cNvSpPr txBox="1"/>
          <p:nvPr/>
        </p:nvSpPr>
        <p:spPr>
          <a:xfrm>
            <a:off x="6631200" y="4058175"/>
            <a:ext cx="1825199" cy="4751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/>
              <a:t>Correct zoom in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F7EAA-21D5-CA43-9538-A09A99A589C6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328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036002"/>
          </a:xfrm>
        </p:spPr>
        <p:txBody>
          <a:bodyPr>
            <a:normAutofit/>
          </a:bodyPr>
          <a:lstStyle/>
          <a:p>
            <a:r>
              <a:rPr lang="x-none" sz="3600" dirty="0" smtClean="0"/>
              <a:t>Example Violation of Adjacency Constraint </a:t>
            </a:r>
            <a:endParaRPr lang="x-none" sz="3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A1DE-0CB3-0E4E-A953-D7176442694E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12</a:t>
            </a:fld>
            <a:endParaRPr lang="en-US" dirty="0"/>
          </a:p>
        </p:txBody>
      </p:sp>
      <p:pic>
        <p:nvPicPr>
          <p:cNvPr id="2" name="Picture 1" descr="h_constraints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17638"/>
            <a:ext cx="7670800" cy="430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5310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Thinning Problem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5/23/12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5" name="Group 9"/>
          <p:cNvGrpSpPr/>
          <p:nvPr/>
        </p:nvGrpSpPr>
        <p:grpSpPr>
          <a:xfrm>
            <a:off x="762000" y="1303139"/>
            <a:ext cx="7543800" cy="2876967"/>
            <a:chOff x="838200" y="2209800"/>
            <a:chExt cx="7543800" cy="2876967"/>
          </a:xfrm>
        </p:grpSpPr>
        <p:sp>
          <p:nvSpPr>
            <p:cNvPr id="6" name="Rectangle 5"/>
            <p:cNvSpPr/>
            <p:nvPr/>
          </p:nvSpPr>
          <p:spPr>
            <a:xfrm>
              <a:off x="838200" y="2209800"/>
              <a:ext cx="7543800" cy="287696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4400" y="2286000"/>
              <a:ext cx="73914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n>
                    <a:solidFill>
                      <a:srgbClr val="800000"/>
                    </a:solidFill>
                  </a:ln>
                </a:rPr>
                <a:t>Input: </a:t>
              </a:r>
              <a:endParaRPr lang="en-US" sz="2400" dirty="0" smtClean="0">
                <a:ln>
                  <a:solidFill>
                    <a:srgbClr val="000000"/>
                  </a:solidFill>
                </a:ln>
              </a:endParaRPr>
            </a:p>
            <a:p>
              <a:pPr marL="342900" indent="-342900">
                <a:buFontTx/>
                <a:buChar char="-"/>
              </a:pP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Geoset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 G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= {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R1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 .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..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 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Rn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} over a spatial tree T(Z,N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)</a:t>
              </a:r>
            </a:p>
            <a:p>
              <a:pPr marL="342900" indent="-342900">
                <a:buFontTx/>
                <a:buChar char="-"/>
              </a:pP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Bound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K ∈ N on the number of visible records in any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cell </a:t>
              </a:r>
            </a:p>
            <a:p>
              <a:endParaRPr lang="en-US" sz="2000" dirty="0" smtClean="0">
                <a:ln>
                  <a:solidFill>
                    <a:srgbClr val="000000"/>
                  </a:solidFill>
                </a:ln>
              </a:endParaRPr>
            </a:p>
            <a:p>
              <a:r>
                <a:rPr lang="en-US" sz="2400" dirty="0" smtClean="0">
                  <a:ln>
                    <a:solidFill>
                      <a:srgbClr val="800000"/>
                    </a:solidFill>
                  </a:ln>
                </a:rPr>
                <a:t>Output: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a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function </a:t>
              </a:r>
              <a:r>
                <a:rPr lang="en-US" sz="2000" i="1" dirty="0">
                  <a:ln>
                    <a:solidFill>
                      <a:srgbClr val="000000"/>
                    </a:solidFill>
                  </a:ln>
                </a:rPr>
                <a:t>min-level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M : {1,...,n} → {1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 …,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Z, Z + 1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}</a:t>
              </a:r>
              <a:endParaRPr lang="en-US" sz="2400" dirty="0" smtClean="0">
                <a:ln>
                  <a:solidFill>
                    <a:srgbClr val="000000"/>
                  </a:solidFill>
                </a:ln>
              </a:endParaRPr>
            </a:p>
            <a:p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 </a:t>
              </a:r>
              <a:endParaRPr lang="en-US" sz="2400" dirty="0" smtClean="0">
                <a:ln>
                  <a:solidFill>
                    <a:srgbClr val="800000"/>
                  </a:solidFill>
                </a:ln>
              </a:endParaRPr>
            </a:p>
            <a:p>
              <a:r>
                <a:rPr lang="en-US" sz="2400" dirty="0" smtClean="0">
                  <a:ln>
                    <a:solidFill>
                      <a:srgbClr val="800000"/>
                    </a:solidFill>
                  </a:ln>
                </a:rPr>
                <a:t>Such that: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∀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 smtClean="0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∈N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 , z ≤ Z: |</a:t>
              </a:r>
              <a:r>
                <a:rPr lang="en-US" sz="2000" dirty="0" err="1">
                  <a:ln>
                    <a:solidFill>
                      <a:srgbClr val="000000"/>
                    </a:solidFill>
                  </a:ln>
                </a:rPr>
                <a:t>VisM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(G,T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err="1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)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| ≤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K</a:t>
              </a:r>
            </a:p>
            <a:p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- 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VisM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(G,T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err="1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) is visible records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at 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 smtClean="0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pl-PL" sz="2000" dirty="0" smtClean="0">
                  <a:ln>
                    <a:solidFill>
                      <a:srgbClr val="000000"/>
                    </a:solidFill>
                  </a:ln>
                </a:rPr>
                <a:t>= {</a:t>
              </a:r>
              <a:r>
                <a:rPr lang="pl-PL" sz="2000" dirty="0" err="1">
                  <a:ln>
                    <a:solidFill>
                      <a:srgbClr val="000000"/>
                    </a:solidFill>
                  </a:ln>
                </a:rPr>
                <a:t>Ri</a:t>
              </a:r>
              <a:r>
                <a:rPr lang="pl-PL" sz="2000" dirty="0">
                  <a:ln>
                    <a:solidFill>
                      <a:srgbClr val="000000"/>
                    </a:solidFill>
                  </a:ln>
                </a:rPr>
                <a:t>|</a:t>
              </a:r>
              <a:r>
                <a:rPr lang="pl-PL" sz="2000" dirty="0" smtClean="0">
                  <a:ln>
                    <a:solidFill>
                      <a:srgbClr val="000000"/>
                    </a:solidFill>
                  </a:ln>
                </a:rPr>
                <a:t>(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 smtClean="0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pl-PL" sz="2000" dirty="0" smtClean="0">
                  <a:ln>
                    <a:solidFill>
                      <a:srgbClr val="000000"/>
                    </a:solidFill>
                  </a:ln>
                </a:rPr>
                <a:t>∈</a:t>
              </a:r>
              <a:r>
                <a:rPr lang="pl-PL" sz="2000" dirty="0" err="1">
                  <a:ln>
                    <a:solidFill>
                      <a:srgbClr val="000000"/>
                    </a:solidFill>
                  </a:ln>
                </a:rPr>
                <a:t>span</a:t>
              </a:r>
              <a:r>
                <a:rPr lang="pl-PL" sz="2000" dirty="0">
                  <a:ln>
                    <a:solidFill>
                      <a:srgbClr val="000000"/>
                    </a:solidFill>
                  </a:ln>
                </a:rPr>
                <a:t>(</a:t>
              </a:r>
              <a:r>
                <a:rPr lang="pl-PL" sz="2000" dirty="0" err="1">
                  <a:ln>
                    <a:solidFill>
                      <a:srgbClr val="000000"/>
                    </a:solidFill>
                  </a:ln>
                </a:rPr>
                <a:t>Ri</a:t>
              </a:r>
              <a:r>
                <a:rPr lang="pl-PL" sz="2000" dirty="0">
                  <a:ln>
                    <a:solidFill>
                      <a:srgbClr val="000000"/>
                    </a:solidFill>
                  </a:ln>
                </a:rPr>
                <a:t>))&amp;(M(j)≤z)}</a:t>
              </a:r>
              <a:endParaRPr lang="en-US" sz="20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3657600"/>
            <a:ext cx="8458200" cy="2392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13"/>
          <p:cNvGrpSpPr/>
          <p:nvPr/>
        </p:nvGrpSpPr>
        <p:grpSpPr>
          <a:xfrm>
            <a:off x="1270000" y="3390900"/>
            <a:ext cx="4765040" cy="2217420"/>
            <a:chOff x="1574800" y="2825750"/>
            <a:chExt cx="4765040" cy="2217420"/>
          </a:xfrm>
        </p:grpSpPr>
        <p:sp>
          <p:nvSpPr>
            <p:cNvPr id="11" name="Oval 10"/>
            <p:cNvSpPr/>
            <p:nvPr/>
          </p:nvSpPr>
          <p:spPr>
            <a:xfrm>
              <a:off x="4127500" y="2825750"/>
              <a:ext cx="2212340" cy="5334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ular Callout 11"/>
            <p:cNvSpPr/>
            <p:nvPr/>
          </p:nvSpPr>
          <p:spPr>
            <a:xfrm>
              <a:off x="1574800" y="4262507"/>
              <a:ext cx="1524000" cy="780663"/>
            </a:xfrm>
            <a:prstGeom prst="wedgeRectCallout">
              <a:avLst>
                <a:gd name="adj1" fmla="val 122489"/>
                <a:gd name="adj2" fmla="val -186951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38960" y="4319855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FF0000"/>
                    </a:solidFill>
                  </a:ln>
                </a:rPr>
                <a:t>Visibility Bound</a:t>
              </a:r>
              <a:endParaRPr lang="en-US" dirty="0">
                <a:ln>
                  <a:solidFill>
                    <a:srgbClr val="FF0000"/>
                  </a:solidFill>
                </a:ln>
              </a:endParaRPr>
            </a:p>
          </p:txBody>
        </p:sp>
      </p:grpSp>
      <p:grpSp>
        <p:nvGrpSpPr>
          <p:cNvPr id="10" name="Group 15"/>
          <p:cNvGrpSpPr/>
          <p:nvPr/>
        </p:nvGrpSpPr>
        <p:grpSpPr>
          <a:xfrm>
            <a:off x="3822700" y="3731161"/>
            <a:ext cx="4330700" cy="2186354"/>
            <a:chOff x="2710180" y="3009900"/>
            <a:chExt cx="4330700" cy="2186354"/>
          </a:xfrm>
        </p:grpSpPr>
        <p:sp>
          <p:nvSpPr>
            <p:cNvPr id="17" name="Oval 16"/>
            <p:cNvSpPr/>
            <p:nvPr/>
          </p:nvSpPr>
          <p:spPr>
            <a:xfrm>
              <a:off x="5821680" y="3009900"/>
              <a:ext cx="1219200" cy="533400"/>
            </a:xfrm>
            <a:prstGeom prst="ellipse">
              <a:avLst/>
            </a:prstGeom>
            <a:noFill/>
            <a:ln w="38100" cap="flat" cmpd="sng" algn="ctr">
              <a:solidFill>
                <a:srgbClr val="33CC3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ular Callout 17"/>
            <p:cNvSpPr/>
            <p:nvPr/>
          </p:nvSpPr>
          <p:spPr>
            <a:xfrm>
              <a:off x="2710180" y="4397523"/>
              <a:ext cx="1437640" cy="798731"/>
            </a:xfrm>
            <a:prstGeom prst="wedgeRectCallout">
              <a:avLst>
                <a:gd name="adj1" fmla="val 182519"/>
                <a:gd name="adj2" fmla="val -162315"/>
              </a:avLst>
            </a:prstGeom>
            <a:noFill/>
            <a:ln w="28575" cap="flat" cmpd="sng" algn="ctr">
              <a:solidFill>
                <a:srgbClr val="33CC3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01620" y="4486910"/>
              <a:ext cx="16002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33CC33"/>
                    </a:solidFill>
                  </a:ln>
                </a:rPr>
                <a:t>Zooming constraint</a:t>
              </a:r>
              <a:endParaRPr lang="en-US" dirty="0">
                <a:ln>
                  <a:solidFill>
                    <a:srgbClr val="33CC33"/>
                  </a:solidFill>
                </a:ln>
              </a:endParaRPr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2981960" y="2677160"/>
            <a:ext cx="5171440" cy="2470150"/>
            <a:chOff x="350520" y="1365885"/>
            <a:chExt cx="5171440" cy="2470150"/>
          </a:xfrm>
        </p:grpSpPr>
        <p:sp>
          <p:nvSpPr>
            <p:cNvPr id="21" name="Oval 20"/>
            <p:cNvSpPr/>
            <p:nvPr/>
          </p:nvSpPr>
          <p:spPr>
            <a:xfrm>
              <a:off x="350520" y="1365885"/>
              <a:ext cx="4241800" cy="533400"/>
            </a:xfrm>
            <a:prstGeom prst="ellips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ular Callout 21"/>
            <p:cNvSpPr/>
            <p:nvPr/>
          </p:nvSpPr>
          <p:spPr>
            <a:xfrm>
              <a:off x="3850640" y="3053715"/>
              <a:ext cx="1463040" cy="782320"/>
            </a:xfrm>
            <a:prstGeom prst="wedgeRectCallout">
              <a:avLst>
                <a:gd name="adj1" fmla="val -88676"/>
                <a:gd name="adj2" fmla="val -202226"/>
              </a:avLst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21760" y="3183156"/>
              <a:ext cx="16002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0000FF"/>
                    </a:solidFill>
                  </a:ln>
                </a:rPr>
                <a:t>Adjacency constraint</a:t>
              </a:r>
              <a:endParaRPr lang="en-US" dirty="0">
                <a:ln>
                  <a:solidFill>
                    <a:srgbClr val="0000FF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5277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Why is the problem hard?</a:t>
            </a:r>
            <a:endParaRPr lang="x-none"/>
          </a:p>
        </p:txBody>
      </p:sp>
      <p:sp>
        <p:nvSpPr>
          <p:cNvPr id="42" name="Shape 42"/>
          <p:cNvSpPr txBox="1"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x-none" dirty="0" smtClean="0">
                <a:solidFill>
                  <a:srgbClr val="C0504D"/>
                </a:solidFill>
              </a:rPr>
              <a:t>Scale: </a:t>
            </a:r>
            <a:r>
              <a:rPr lang="x-none" dirty="0" smtClean="0"/>
              <a:t>Thinning needs to be performed very efficiently</a:t>
            </a:r>
          </a:p>
          <a:p>
            <a:endParaRPr lang="x-none" dirty="0" smtClean="0"/>
          </a:p>
          <a:p>
            <a:pPr lvl="0"/>
            <a:r>
              <a:rPr lang="x-none" dirty="0" smtClean="0">
                <a:solidFill>
                  <a:srgbClr val="C0504D"/>
                </a:solidFill>
              </a:rPr>
              <a:t>Constraints: </a:t>
            </a:r>
            <a:r>
              <a:rPr lang="x-none" dirty="0" smtClean="0"/>
              <a:t>Several </a:t>
            </a:r>
            <a:r>
              <a:rPr lang="en-US" dirty="0" smtClean="0"/>
              <a:t>constraints </a:t>
            </a:r>
            <a:r>
              <a:rPr lang="x-none" dirty="0" smtClean="0"/>
              <a:t>need to be met by any thinning solution</a:t>
            </a:r>
          </a:p>
          <a:p>
            <a:endParaRPr lang="x-none" dirty="0" smtClean="0"/>
          </a:p>
          <a:p>
            <a:pPr lvl="0"/>
            <a:r>
              <a:rPr lang="x-none" dirty="0" smtClean="0">
                <a:solidFill>
                  <a:srgbClr val="C0504D"/>
                </a:solidFill>
              </a:rPr>
              <a:t>Objectives: </a:t>
            </a:r>
            <a:r>
              <a:rPr lang="x-none" dirty="0" smtClean="0"/>
              <a:t>There may be multiple solutions, and the best one needs to be picked based on certain desirable criteria</a:t>
            </a:r>
            <a:endParaRPr 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5319E-7E1F-DB48-A073-B3EE776FEA4D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730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Our Contributions</a:t>
            </a:r>
            <a:endParaRPr lang="x-none" dirty="0"/>
          </a:p>
        </p:txBody>
      </p:sp>
      <p:sp>
        <p:nvSpPr>
          <p:cNvPr id="128" name="Shape 128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x-none" dirty="0" smtClean="0"/>
              <a:t>General Framework</a:t>
            </a:r>
            <a:r>
              <a:rPr lang="en-US" dirty="0" smtClean="0"/>
              <a:t> based on LP</a:t>
            </a:r>
            <a:endParaRPr lang="x-none" dirty="0" smtClean="0"/>
          </a:p>
          <a:p>
            <a:pPr lvl="0"/>
            <a:r>
              <a:rPr lang="en-US" dirty="0" smtClean="0"/>
              <a:t>Specific solutions:</a:t>
            </a:r>
          </a:p>
          <a:p>
            <a:pPr lvl="1"/>
            <a:r>
              <a:rPr lang="en-US" dirty="0" smtClean="0"/>
              <a:t>(Strong &amp; Weak) </a:t>
            </a:r>
            <a:r>
              <a:rPr lang="x-none" dirty="0" smtClean="0"/>
              <a:t>Maximality</a:t>
            </a:r>
            <a:r>
              <a:rPr lang="en-US" dirty="0" smtClean="0"/>
              <a:t>, DFS algorithm</a:t>
            </a:r>
          </a:p>
          <a:p>
            <a:pPr lvl="1"/>
            <a:r>
              <a:rPr lang="x-none" dirty="0" smtClean="0"/>
              <a:t>Point Dataset: Efficient randomized algorithm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539E-F461-7545-BB31-E314495DA1C6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10672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Thinning problem: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Formal definitions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Challenges</a:t>
            </a:r>
          </a:p>
          <a:p>
            <a:r>
              <a:rPr lang="en-US" dirty="0" smtClean="0"/>
              <a:t>General Framework for solving Thinning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Specific solutions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86B5F-E09E-904A-B0BF-7040E8D31AB0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81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Selecting Features With Constraints</a:t>
            </a:r>
            <a:endParaRPr lang="x-none" dirty="0"/>
          </a:p>
        </p:txBody>
      </p:sp>
      <p:sp>
        <p:nvSpPr>
          <p:cNvPr id="85" name="Shape 85"/>
          <p:cNvSpPr txBox="1"/>
          <p:nvPr/>
        </p:nvSpPr>
        <p:spPr>
          <a:xfrm>
            <a:off x="6268761" y="1472844"/>
            <a:ext cx="2133520" cy="1015632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marL="285750" indent="-285750">
              <a:buFontTx/>
              <a:buChar char="-"/>
            </a:pPr>
            <a:r>
              <a:rPr lang="x-none" sz="1800" dirty="0" smtClean="0"/>
              <a:t>K </a:t>
            </a:r>
            <a:r>
              <a:rPr lang="x-none" sz="1800" dirty="0"/>
              <a:t>= 2 (max 2 features per tile</a:t>
            </a:r>
            <a:r>
              <a:rPr lang="x-none" sz="1800" dirty="0" smtClean="0"/>
              <a:t>)</a:t>
            </a: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1 zoom level</a:t>
            </a:r>
            <a:endParaRPr lang="x-none" sz="1800" dirty="0"/>
          </a:p>
        </p:txBody>
      </p:sp>
      <p:grpSp>
        <p:nvGrpSpPr>
          <p:cNvPr id="3" name="Group 2"/>
          <p:cNvGrpSpPr/>
          <p:nvPr/>
        </p:nvGrpSpPr>
        <p:grpSpPr>
          <a:xfrm>
            <a:off x="1129161" y="1417638"/>
            <a:ext cx="4824599" cy="2375999"/>
            <a:chOff x="1760400" y="1975200"/>
            <a:chExt cx="4824599" cy="2375999"/>
          </a:xfrm>
        </p:grpSpPr>
        <p:sp>
          <p:nvSpPr>
            <p:cNvPr id="80" name="Shape 80"/>
            <p:cNvSpPr/>
            <p:nvPr/>
          </p:nvSpPr>
          <p:spPr>
            <a:xfrm>
              <a:off x="1760400" y="1975200"/>
              <a:ext cx="4824599" cy="2375999"/>
            </a:xfrm>
            <a:prstGeom prst="rect">
              <a:avLst/>
            </a:prstGeom>
            <a:solidFill>
              <a:schemeClr val="lt2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22248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>
                <a:buNone/>
              </a:pPr>
              <a:r>
                <a:rPr lang="x-none" sz="1600" dirty="0"/>
                <a:t>f1</a:t>
              </a:r>
            </a:p>
          </p:txBody>
        </p:sp>
        <p:sp>
          <p:nvSpPr>
            <p:cNvPr id="82" name="Shape 82"/>
            <p:cNvSpPr/>
            <p:nvPr/>
          </p:nvSpPr>
          <p:spPr>
            <a:xfrm>
              <a:off x="2224800" y="327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f2</a:t>
              </a:r>
            </a:p>
          </p:txBody>
        </p:sp>
        <p:sp>
          <p:nvSpPr>
            <p:cNvPr id="83" name="Shape 83"/>
            <p:cNvSpPr/>
            <p:nvPr/>
          </p:nvSpPr>
          <p:spPr>
            <a:xfrm>
              <a:off x="5211600" y="33510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f6</a:t>
              </a:r>
            </a:p>
          </p:txBody>
        </p:sp>
        <p:sp>
          <p:nvSpPr>
            <p:cNvPr id="84" name="Shape 84"/>
            <p:cNvSpPr/>
            <p:nvPr/>
          </p:nvSpPr>
          <p:spPr>
            <a:xfrm>
              <a:off x="5697600" y="2185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f5</a:t>
              </a:r>
            </a:p>
          </p:txBody>
        </p:sp>
        <p:cxnSp>
          <p:nvCxnSpPr>
            <p:cNvPr id="87" name="Shape 87"/>
            <p:cNvCxnSpPr>
              <a:stCxn id="80" idx="0"/>
              <a:endCxn id="80" idx="2"/>
            </p:cNvCxnSpPr>
            <p:nvPr/>
          </p:nvCxnSpPr>
          <p:spPr>
            <a:xfrm>
              <a:off x="4172699" y="1975200"/>
              <a:ext cx="0" cy="2375999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88" name="Shape 88"/>
            <p:cNvSpPr/>
            <p:nvPr/>
          </p:nvSpPr>
          <p:spPr>
            <a:xfrm>
              <a:off x="41064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f3</a:t>
              </a:r>
            </a:p>
          </p:txBody>
        </p:sp>
        <p:sp>
          <p:nvSpPr>
            <p:cNvPr id="89" name="Shape 89"/>
            <p:cNvSpPr/>
            <p:nvPr/>
          </p:nvSpPr>
          <p:spPr>
            <a:xfrm>
              <a:off x="4021200" y="351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f4</a:t>
              </a: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F98-34DE-B04F-99D9-54A93E2923A5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05130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Selecting Features With Constraints</a:t>
            </a:r>
            <a:endParaRPr lang="x-none" dirty="0"/>
          </a:p>
        </p:txBody>
      </p:sp>
      <p:sp>
        <p:nvSpPr>
          <p:cNvPr id="79" name="Shape 79"/>
          <p:cNvSpPr txBox="1">
            <a:spLocks noGrp="1"/>
          </p:cNvSpPr>
          <p:nvPr>
            <p:ph idx="1"/>
          </p:nvPr>
        </p:nvSpPr>
        <p:spPr>
          <a:xfrm>
            <a:off x="457200" y="3972561"/>
            <a:ext cx="8229600" cy="1625600"/>
          </a:xfrm>
        </p:spPr>
        <p:txBody>
          <a:bodyPr>
            <a:normAutofit/>
          </a:bodyPr>
          <a:lstStyle/>
          <a:p>
            <a:pPr lvl="0"/>
            <a:r>
              <a:rPr lang="x-none" sz="2200" dirty="0" smtClean="0"/>
              <a:t>Possible solutions</a:t>
            </a:r>
            <a:r>
              <a:rPr lang="en-US" sz="2200" dirty="0" smtClean="0"/>
              <a:t>:</a:t>
            </a:r>
            <a:endParaRPr lang="x-none" sz="2200" dirty="0" smtClean="0"/>
          </a:p>
          <a:p>
            <a:pPr lvl="1"/>
            <a:r>
              <a:rPr lang="x-none" sz="2000" dirty="0" smtClean="0"/>
              <a:t>(f1, f2) - (f5, f6)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6268761" y="1472844"/>
            <a:ext cx="2133520" cy="1015632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marL="285750" indent="-285750">
              <a:buFontTx/>
              <a:buChar char="-"/>
            </a:pPr>
            <a:r>
              <a:rPr lang="x-none" sz="1800" dirty="0" smtClean="0"/>
              <a:t>K </a:t>
            </a:r>
            <a:r>
              <a:rPr lang="x-none" sz="1800" dirty="0"/>
              <a:t>= 2 (max 2 features per tile</a:t>
            </a:r>
            <a:r>
              <a:rPr lang="x-none" sz="1800" dirty="0" smtClean="0"/>
              <a:t>)</a:t>
            </a: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1 zoom level</a:t>
            </a:r>
            <a:endParaRPr lang="x-none" sz="1800" dirty="0"/>
          </a:p>
        </p:txBody>
      </p:sp>
      <p:grpSp>
        <p:nvGrpSpPr>
          <p:cNvPr id="3" name="Group 2"/>
          <p:cNvGrpSpPr/>
          <p:nvPr/>
        </p:nvGrpSpPr>
        <p:grpSpPr>
          <a:xfrm>
            <a:off x="1129161" y="1417638"/>
            <a:ext cx="4824599" cy="2375999"/>
            <a:chOff x="1760400" y="1975200"/>
            <a:chExt cx="4824599" cy="2375999"/>
          </a:xfrm>
        </p:grpSpPr>
        <p:sp>
          <p:nvSpPr>
            <p:cNvPr id="80" name="Shape 80"/>
            <p:cNvSpPr/>
            <p:nvPr/>
          </p:nvSpPr>
          <p:spPr>
            <a:xfrm>
              <a:off x="1760400" y="1975200"/>
              <a:ext cx="4824599" cy="2375999"/>
            </a:xfrm>
            <a:prstGeom prst="rect">
              <a:avLst/>
            </a:prstGeom>
            <a:solidFill>
              <a:schemeClr val="lt2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22248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>
                <a:buNone/>
              </a:pPr>
              <a:r>
                <a:rPr lang="x-none" sz="1600" dirty="0"/>
                <a:t>f1</a:t>
              </a:r>
            </a:p>
          </p:txBody>
        </p:sp>
        <p:sp>
          <p:nvSpPr>
            <p:cNvPr id="82" name="Shape 82"/>
            <p:cNvSpPr/>
            <p:nvPr/>
          </p:nvSpPr>
          <p:spPr>
            <a:xfrm>
              <a:off x="2224800" y="327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f2</a:t>
              </a:r>
            </a:p>
          </p:txBody>
        </p:sp>
        <p:sp>
          <p:nvSpPr>
            <p:cNvPr id="83" name="Shape 83"/>
            <p:cNvSpPr/>
            <p:nvPr/>
          </p:nvSpPr>
          <p:spPr>
            <a:xfrm>
              <a:off x="5211600" y="33510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f6</a:t>
              </a:r>
            </a:p>
          </p:txBody>
        </p:sp>
        <p:sp>
          <p:nvSpPr>
            <p:cNvPr id="84" name="Shape 84"/>
            <p:cNvSpPr/>
            <p:nvPr/>
          </p:nvSpPr>
          <p:spPr>
            <a:xfrm>
              <a:off x="5697600" y="2185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f5</a:t>
              </a:r>
            </a:p>
          </p:txBody>
        </p:sp>
        <p:cxnSp>
          <p:nvCxnSpPr>
            <p:cNvPr id="87" name="Shape 87"/>
            <p:cNvCxnSpPr>
              <a:stCxn id="80" idx="0"/>
              <a:endCxn id="80" idx="2"/>
            </p:cNvCxnSpPr>
            <p:nvPr/>
          </p:nvCxnSpPr>
          <p:spPr>
            <a:xfrm>
              <a:off x="4172699" y="1975200"/>
              <a:ext cx="0" cy="2375999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F98-34DE-B04F-99D9-54A93E2923A5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04594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Selecting Features With Constraints</a:t>
            </a:r>
            <a:endParaRPr lang="x-none" dirty="0"/>
          </a:p>
        </p:txBody>
      </p:sp>
      <p:sp>
        <p:nvSpPr>
          <p:cNvPr id="79" name="Shape 79"/>
          <p:cNvSpPr txBox="1">
            <a:spLocks noGrp="1"/>
          </p:cNvSpPr>
          <p:nvPr>
            <p:ph idx="1"/>
          </p:nvPr>
        </p:nvSpPr>
        <p:spPr>
          <a:xfrm>
            <a:off x="457200" y="3972561"/>
            <a:ext cx="8229600" cy="1625600"/>
          </a:xfrm>
        </p:spPr>
        <p:txBody>
          <a:bodyPr>
            <a:normAutofit/>
          </a:bodyPr>
          <a:lstStyle/>
          <a:p>
            <a:pPr lvl="0"/>
            <a:r>
              <a:rPr lang="x-none" sz="2200" dirty="0" smtClean="0"/>
              <a:t>Possible solutions</a:t>
            </a:r>
            <a:r>
              <a:rPr lang="en-US" sz="2200" dirty="0" smtClean="0"/>
              <a:t>:</a:t>
            </a:r>
            <a:endParaRPr lang="x-none" sz="2200" dirty="0" smtClean="0"/>
          </a:p>
          <a:p>
            <a:pPr lvl="1"/>
            <a:r>
              <a:rPr lang="x-none" sz="2000" dirty="0" smtClean="0"/>
              <a:t>(f1, f2) - (f5, f6)</a:t>
            </a:r>
          </a:p>
          <a:p>
            <a:pPr lvl="1"/>
            <a:r>
              <a:rPr lang="x-none" sz="2000" dirty="0" smtClean="0"/>
              <a:t>(f1 or f2) - (f3 or f4) - (f5 or f6)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6268761" y="1472844"/>
            <a:ext cx="2133520" cy="1015632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marL="285750" indent="-285750">
              <a:buFontTx/>
              <a:buChar char="-"/>
            </a:pPr>
            <a:r>
              <a:rPr lang="x-none" sz="1800" dirty="0" smtClean="0"/>
              <a:t>K </a:t>
            </a:r>
            <a:r>
              <a:rPr lang="x-none" sz="1800" dirty="0"/>
              <a:t>= 2 (max 2 features per tile</a:t>
            </a:r>
            <a:r>
              <a:rPr lang="x-none" sz="1800" dirty="0" smtClean="0"/>
              <a:t>)</a:t>
            </a: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1 zoom level</a:t>
            </a:r>
            <a:endParaRPr lang="x-none" sz="1800" dirty="0"/>
          </a:p>
        </p:txBody>
      </p:sp>
      <p:grpSp>
        <p:nvGrpSpPr>
          <p:cNvPr id="3" name="Group 2"/>
          <p:cNvGrpSpPr/>
          <p:nvPr/>
        </p:nvGrpSpPr>
        <p:grpSpPr>
          <a:xfrm>
            <a:off x="1129161" y="1417638"/>
            <a:ext cx="4824599" cy="2375999"/>
            <a:chOff x="1760400" y="1975200"/>
            <a:chExt cx="4824599" cy="2375999"/>
          </a:xfrm>
        </p:grpSpPr>
        <p:sp>
          <p:nvSpPr>
            <p:cNvPr id="80" name="Shape 80"/>
            <p:cNvSpPr/>
            <p:nvPr/>
          </p:nvSpPr>
          <p:spPr>
            <a:xfrm>
              <a:off x="1760400" y="1975200"/>
              <a:ext cx="4824599" cy="2375999"/>
            </a:xfrm>
            <a:prstGeom prst="rect">
              <a:avLst/>
            </a:prstGeom>
            <a:solidFill>
              <a:schemeClr val="lt2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22248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>
                <a:buNone/>
              </a:pPr>
              <a:r>
                <a:rPr lang="x-none" sz="1600" dirty="0"/>
                <a:t>f1</a:t>
              </a:r>
            </a:p>
          </p:txBody>
        </p:sp>
        <p:sp>
          <p:nvSpPr>
            <p:cNvPr id="82" name="Shape 82"/>
            <p:cNvSpPr/>
            <p:nvPr/>
          </p:nvSpPr>
          <p:spPr>
            <a:xfrm>
              <a:off x="2224800" y="327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f2</a:t>
              </a:r>
            </a:p>
          </p:txBody>
        </p:sp>
        <p:sp>
          <p:nvSpPr>
            <p:cNvPr id="83" name="Shape 83"/>
            <p:cNvSpPr/>
            <p:nvPr/>
          </p:nvSpPr>
          <p:spPr>
            <a:xfrm>
              <a:off x="5211600" y="33510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f6</a:t>
              </a:r>
            </a:p>
          </p:txBody>
        </p:sp>
        <p:sp>
          <p:nvSpPr>
            <p:cNvPr id="84" name="Shape 84"/>
            <p:cNvSpPr/>
            <p:nvPr/>
          </p:nvSpPr>
          <p:spPr>
            <a:xfrm>
              <a:off x="5697600" y="2185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f5</a:t>
              </a:r>
            </a:p>
          </p:txBody>
        </p:sp>
        <p:cxnSp>
          <p:nvCxnSpPr>
            <p:cNvPr id="87" name="Shape 87"/>
            <p:cNvCxnSpPr>
              <a:stCxn id="80" idx="0"/>
              <a:endCxn id="80" idx="2"/>
            </p:cNvCxnSpPr>
            <p:nvPr/>
          </p:nvCxnSpPr>
          <p:spPr>
            <a:xfrm>
              <a:off x="4172699" y="1975200"/>
              <a:ext cx="0" cy="2375999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88" name="Shape 88"/>
            <p:cNvSpPr/>
            <p:nvPr/>
          </p:nvSpPr>
          <p:spPr>
            <a:xfrm>
              <a:off x="41064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f3</a:t>
              </a:r>
            </a:p>
          </p:txBody>
        </p:sp>
        <p:sp>
          <p:nvSpPr>
            <p:cNvPr id="89" name="Shape 89"/>
            <p:cNvSpPr/>
            <p:nvPr/>
          </p:nvSpPr>
          <p:spPr>
            <a:xfrm>
              <a:off x="4021200" y="351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f4</a:t>
              </a: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F98-34DE-B04F-99D9-54A93E2923A5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19</a:t>
            </a:fld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1400521" y="1522543"/>
            <a:ext cx="997239" cy="19318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134360" y="1522543"/>
            <a:ext cx="997239" cy="21072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rot="1598267">
            <a:off x="4530386" y="1386041"/>
            <a:ext cx="997239" cy="22517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4594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Selecting Features With Constraints</a:t>
            </a:r>
            <a:endParaRPr lang="x-none" dirty="0"/>
          </a:p>
        </p:txBody>
      </p:sp>
      <p:sp>
        <p:nvSpPr>
          <p:cNvPr id="79" name="Shape 79"/>
          <p:cNvSpPr txBox="1">
            <a:spLocks noGrp="1"/>
          </p:cNvSpPr>
          <p:nvPr>
            <p:ph idx="1"/>
          </p:nvPr>
        </p:nvSpPr>
        <p:spPr>
          <a:xfrm>
            <a:off x="457200" y="3972561"/>
            <a:ext cx="8229600" cy="1625600"/>
          </a:xfrm>
        </p:spPr>
        <p:txBody>
          <a:bodyPr>
            <a:normAutofit/>
          </a:bodyPr>
          <a:lstStyle/>
          <a:p>
            <a:pPr lvl="0"/>
            <a:r>
              <a:rPr lang="x-none" sz="2200" dirty="0" smtClean="0"/>
              <a:t>Possible solutions</a:t>
            </a:r>
            <a:r>
              <a:rPr lang="en-US" sz="2200" dirty="0" smtClean="0"/>
              <a:t>:</a:t>
            </a:r>
            <a:endParaRPr lang="x-none" sz="2200" dirty="0" smtClean="0"/>
          </a:p>
          <a:p>
            <a:pPr lvl="1"/>
            <a:r>
              <a:rPr lang="x-none" sz="2000" dirty="0" smtClean="0"/>
              <a:t>(f1, f2) - (f5, f6)</a:t>
            </a:r>
          </a:p>
          <a:p>
            <a:pPr lvl="1"/>
            <a:r>
              <a:rPr lang="x-none" sz="2000" dirty="0" smtClean="0"/>
              <a:t>(f1 or f2) - (f3 or f4) - (f5 or f6)</a:t>
            </a:r>
          </a:p>
          <a:p>
            <a:pPr lvl="1"/>
            <a:r>
              <a:rPr lang="x-none" sz="2000" dirty="0" smtClean="0"/>
              <a:t>(f3, f4)</a:t>
            </a:r>
            <a:endParaRPr lang="en-US" sz="2000" dirty="0" smtClean="0"/>
          </a:p>
        </p:txBody>
      </p:sp>
      <p:sp>
        <p:nvSpPr>
          <p:cNvPr id="85" name="Shape 85"/>
          <p:cNvSpPr txBox="1"/>
          <p:nvPr/>
        </p:nvSpPr>
        <p:spPr>
          <a:xfrm>
            <a:off x="6268761" y="1472844"/>
            <a:ext cx="2133520" cy="1015632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marL="285750" indent="-285750">
              <a:buFontTx/>
              <a:buChar char="-"/>
            </a:pPr>
            <a:r>
              <a:rPr lang="x-none" sz="1800" dirty="0" smtClean="0"/>
              <a:t>K </a:t>
            </a:r>
            <a:r>
              <a:rPr lang="x-none" sz="1800" dirty="0"/>
              <a:t>= 2 (max 2 features per tile</a:t>
            </a:r>
            <a:r>
              <a:rPr lang="x-none" sz="1800" dirty="0" smtClean="0"/>
              <a:t>)</a:t>
            </a: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1 zoom level</a:t>
            </a:r>
            <a:endParaRPr lang="x-none" sz="1800" dirty="0"/>
          </a:p>
        </p:txBody>
      </p:sp>
      <p:grpSp>
        <p:nvGrpSpPr>
          <p:cNvPr id="3" name="Group 2"/>
          <p:cNvGrpSpPr/>
          <p:nvPr/>
        </p:nvGrpSpPr>
        <p:grpSpPr>
          <a:xfrm>
            <a:off x="1129161" y="1417638"/>
            <a:ext cx="4824599" cy="2375999"/>
            <a:chOff x="1760400" y="1975200"/>
            <a:chExt cx="4824599" cy="2375999"/>
          </a:xfrm>
        </p:grpSpPr>
        <p:sp>
          <p:nvSpPr>
            <p:cNvPr id="80" name="Shape 80"/>
            <p:cNvSpPr/>
            <p:nvPr/>
          </p:nvSpPr>
          <p:spPr>
            <a:xfrm>
              <a:off x="1760400" y="1975200"/>
              <a:ext cx="4824599" cy="2375999"/>
            </a:xfrm>
            <a:prstGeom prst="rect">
              <a:avLst/>
            </a:prstGeom>
            <a:solidFill>
              <a:schemeClr val="lt2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cxnSp>
          <p:nvCxnSpPr>
            <p:cNvPr id="87" name="Shape 87"/>
            <p:cNvCxnSpPr>
              <a:stCxn id="80" idx="0"/>
              <a:endCxn id="80" idx="2"/>
            </p:cNvCxnSpPr>
            <p:nvPr/>
          </p:nvCxnSpPr>
          <p:spPr>
            <a:xfrm>
              <a:off x="4172699" y="1975200"/>
              <a:ext cx="0" cy="2375999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88" name="Shape 88"/>
            <p:cNvSpPr/>
            <p:nvPr/>
          </p:nvSpPr>
          <p:spPr>
            <a:xfrm>
              <a:off x="41064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f3</a:t>
              </a:r>
            </a:p>
          </p:txBody>
        </p:sp>
        <p:sp>
          <p:nvSpPr>
            <p:cNvPr id="89" name="Shape 89"/>
            <p:cNvSpPr/>
            <p:nvPr/>
          </p:nvSpPr>
          <p:spPr>
            <a:xfrm>
              <a:off x="4021200" y="351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f4</a:t>
              </a: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F98-34DE-B04F-99D9-54A93E2923A5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04594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Selecting Features With Constraints</a:t>
            </a:r>
            <a:endParaRPr lang="x-none" dirty="0"/>
          </a:p>
        </p:txBody>
      </p:sp>
      <p:sp>
        <p:nvSpPr>
          <p:cNvPr id="79" name="Shape 79"/>
          <p:cNvSpPr txBox="1">
            <a:spLocks noGrp="1"/>
          </p:cNvSpPr>
          <p:nvPr>
            <p:ph idx="1"/>
          </p:nvPr>
        </p:nvSpPr>
        <p:spPr>
          <a:xfrm>
            <a:off x="457200" y="3972561"/>
            <a:ext cx="8229600" cy="16256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x-none" dirty="0" smtClean="0"/>
              <a:t>Possible solutions</a:t>
            </a:r>
            <a:r>
              <a:rPr lang="en-US" dirty="0" smtClean="0"/>
              <a:t>:</a:t>
            </a:r>
            <a:endParaRPr lang="x-none" dirty="0" smtClean="0"/>
          </a:p>
          <a:p>
            <a:pPr lvl="1"/>
            <a:r>
              <a:rPr lang="x-none" dirty="0" smtClean="0"/>
              <a:t>(f1, f2) - (f5, f6)</a:t>
            </a:r>
          </a:p>
          <a:p>
            <a:pPr lvl="1"/>
            <a:r>
              <a:rPr lang="x-none" dirty="0" smtClean="0"/>
              <a:t>(f1 or f2) - (f3 or f4) - (f5 or f6)</a:t>
            </a:r>
          </a:p>
          <a:p>
            <a:pPr lvl="1"/>
            <a:r>
              <a:rPr lang="x-none" dirty="0" smtClean="0"/>
              <a:t>(f3, f4)</a:t>
            </a:r>
            <a:endParaRPr lang="en-US" dirty="0" smtClean="0"/>
          </a:p>
          <a:p>
            <a:pPr lvl="1"/>
            <a:r>
              <a:rPr lang="en-US" dirty="0" smtClean="0"/>
              <a:t>Subsets of the above</a:t>
            </a:r>
            <a:endParaRPr lang="x-none" dirty="0"/>
          </a:p>
        </p:txBody>
      </p:sp>
      <p:sp>
        <p:nvSpPr>
          <p:cNvPr id="85" name="Shape 85"/>
          <p:cNvSpPr txBox="1"/>
          <p:nvPr/>
        </p:nvSpPr>
        <p:spPr>
          <a:xfrm>
            <a:off x="6268761" y="1472844"/>
            <a:ext cx="2133520" cy="1015632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marL="285750" indent="-285750">
              <a:buFontTx/>
              <a:buChar char="-"/>
            </a:pPr>
            <a:r>
              <a:rPr lang="x-none" sz="1800" dirty="0" smtClean="0"/>
              <a:t>K </a:t>
            </a:r>
            <a:r>
              <a:rPr lang="x-none" sz="1800" dirty="0"/>
              <a:t>= 2 (max 2 features per tile</a:t>
            </a:r>
            <a:r>
              <a:rPr lang="x-none" sz="1800" dirty="0" smtClean="0"/>
              <a:t>)</a:t>
            </a: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1 zoom level</a:t>
            </a:r>
            <a:endParaRPr lang="x-none" sz="1800" dirty="0"/>
          </a:p>
        </p:txBody>
      </p:sp>
      <p:grpSp>
        <p:nvGrpSpPr>
          <p:cNvPr id="3" name="Group 2"/>
          <p:cNvGrpSpPr/>
          <p:nvPr/>
        </p:nvGrpSpPr>
        <p:grpSpPr>
          <a:xfrm>
            <a:off x="1129161" y="1417638"/>
            <a:ext cx="4824599" cy="2375999"/>
            <a:chOff x="1760400" y="1975200"/>
            <a:chExt cx="4824599" cy="2375999"/>
          </a:xfrm>
        </p:grpSpPr>
        <p:sp>
          <p:nvSpPr>
            <p:cNvPr id="80" name="Shape 80"/>
            <p:cNvSpPr/>
            <p:nvPr/>
          </p:nvSpPr>
          <p:spPr>
            <a:xfrm>
              <a:off x="1760400" y="1975200"/>
              <a:ext cx="4824599" cy="2375999"/>
            </a:xfrm>
            <a:prstGeom prst="rect">
              <a:avLst/>
            </a:prstGeom>
            <a:solidFill>
              <a:schemeClr val="lt2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22248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>
                <a:buNone/>
              </a:pPr>
              <a:r>
                <a:rPr lang="x-none" sz="1600" dirty="0"/>
                <a:t>f1</a:t>
              </a:r>
            </a:p>
          </p:txBody>
        </p:sp>
        <p:sp>
          <p:nvSpPr>
            <p:cNvPr id="82" name="Shape 82"/>
            <p:cNvSpPr/>
            <p:nvPr/>
          </p:nvSpPr>
          <p:spPr>
            <a:xfrm>
              <a:off x="2224800" y="327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f2</a:t>
              </a:r>
            </a:p>
          </p:txBody>
        </p:sp>
        <p:sp>
          <p:nvSpPr>
            <p:cNvPr id="83" name="Shape 83"/>
            <p:cNvSpPr/>
            <p:nvPr/>
          </p:nvSpPr>
          <p:spPr>
            <a:xfrm>
              <a:off x="5211600" y="33510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f6</a:t>
              </a:r>
            </a:p>
          </p:txBody>
        </p:sp>
        <p:sp>
          <p:nvSpPr>
            <p:cNvPr id="84" name="Shape 84"/>
            <p:cNvSpPr/>
            <p:nvPr/>
          </p:nvSpPr>
          <p:spPr>
            <a:xfrm>
              <a:off x="5697600" y="2185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f5</a:t>
              </a:r>
            </a:p>
          </p:txBody>
        </p:sp>
        <p:cxnSp>
          <p:nvCxnSpPr>
            <p:cNvPr id="87" name="Shape 87"/>
            <p:cNvCxnSpPr>
              <a:stCxn id="80" idx="0"/>
              <a:endCxn id="80" idx="2"/>
            </p:cNvCxnSpPr>
            <p:nvPr/>
          </p:nvCxnSpPr>
          <p:spPr>
            <a:xfrm>
              <a:off x="4172699" y="1975200"/>
              <a:ext cx="0" cy="2375999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88" name="Shape 88"/>
            <p:cNvSpPr/>
            <p:nvPr/>
          </p:nvSpPr>
          <p:spPr>
            <a:xfrm>
              <a:off x="41064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f3</a:t>
              </a:r>
            </a:p>
          </p:txBody>
        </p:sp>
        <p:sp>
          <p:nvSpPr>
            <p:cNvPr id="89" name="Shape 89"/>
            <p:cNvSpPr/>
            <p:nvPr/>
          </p:nvSpPr>
          <p:spPr>
            <a:xfrm>
              <a:off x="4021200" y="351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f4</a:t>
              </a: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F98-34DE-B04F-99D9-54A93E2923A5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04594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Selecting Features With Constraints</a:t>
            </a:r>
            <a:endParaRPr lang="x-none" dirty="0"/>
          </a:p>
        </p:txBody>
      </p:sp>
      <p:sp>
        <p:nvSpPr>
          <p:cNvPr id="79" name="Shape 79"/>
          <p:cNvSpPr txBox="1">
            <a:spLocks noGrp="1"/>
          </p:cNvSpPr>
          <p:nvPr>
            <p:ph idx="1"/>
          </p:nvPr>
        </p:nvSpPr>
        <p:spPr>
          <a:xfrm>
            <a:off x="457200" y="3972561"/>
            <a:ext cx="8229600" cy="16256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x-none" dirty="0" smtClean="0"/>
              <a:t>Possible solutions</a:t>
            </a:r>
            <a:r>
              <a:rPr lang="en-US" dirty="0" smtClean="0"/>
              <a:t>:</a:t>
            </a:r>
            <a:endParaRPr lang="x-none" dirty="0" smtClean="0"/>
          </a:p>
          <a:p>
            <a:pPr lvl="1"/>
            <a:r>
              <a:rPr lang="x-none" dirty="0" smtClean="0"/>
              <a:t>(f1, f2) - (f5, f6)</a:t>
            </a:r>
          </a:p>
          <a:p>
            <a:pPr lvl="1"/>
            <a:r>
              <a:rPr lang="x-none" dirty="0" smtClean="0"/>
              <a:t>(f1 or f2) - (f3 or f4) - (f5 or f6)</a:t>
            </a:r>
          </a:p>
          <a:p>
            <a:pPr lvl="1"/>
            <a:r>
              <a:rPr lang="x-none" dirty="0" smtClean="0"/>
              <a:t>(f3, f4)</a:t>
            </a:r>
            <a:endParaRPr lang="en-US" dirty="0" smtClean="0"/>
          </a:p>
          <a:p>
            <a:pPr lvl="1"/>
            <a:r>
              <a:rPr lang="en-US" dirty="0" smtClean="0"/>
              <a:t>Subsets of the above</a:t>
            </a:r>
            <a:endParaRPr lang="x-none" dirty="0"/>
          </a:p>
        </p:txBody>
      </p:sp>
      <p:sp>
        <p:nvSpPr>
          <p:cNvPr id="85" name="Shape 85"/>
          <p:cNvSpPr txBox="1"/>
          <p:nvPr/>
        </p:nvSpPr>
        <p:spPr>
          <a:xfrm>
            <a:off x="6268761" y="1472844"/>
            <a:ext cx="2133520" cy="1015632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marL="285750" indent="-285750">
              <a:buFontTx/>
              <a:buChar char="-"/>
            </a:pPr>
            <a:r>
              <a:rPr lang="x-none" sz="1800" dirty="0" smtClean="0"/>
              <a:t>K </a:t>
            </a:r>
            <a:r>
              <a:rPr lang="x-none" sz="1800" dirty="0"/>
              <a:t>= 2 (max 2 features per tile</a:t>
            </a:r>
            <a:r>
              <a:rPr lang="x-none" sz="1800" dirty="0" smtClean="0"/>
              <a:t>)</a:t>
            </a:r>
            <a:endParaRPr lang="en-US" sz="1800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1 zoom level</a:t>
            </a:r>
            <a:endParaRPr lang="x-none" sz="1800" dirty="0"/>
          </a:p>
        </p:txBody>
      </p:sp>
      <p:sp>
        <p:nvSpPr>
          <p:cNvPr id="86" name="Shape 86"/>
          <p:cNvSpPr txBox="1"/>
          <p:nvPr/>
        </p:nvSpPr>
        <p:spPr>
          <a:xfrm>
            <a:off x="817114" y="5475485"/>
            <a:ext cx="7224525" cy="553968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 sz="2400" dirty="0">
                <a:solidFill>
                  <a:schemeClr val="accent2"/>
                </a:solidFill>
              </a:rPr>
              <a:t>Which one is the best solution?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129161" y="1417638"/>
            <a:ext cx="4824599" cy="2375999"/>
            <a:chOff x="1760400" y="1975200"/>
            <a:chExt cx="4824599" cy="2375999"/>
          </a:xfrm>
        </p:grpSpPr>
        <p:sp>
          <p:nvSpPr>
            <p:cNvPr id="80" name="Shape 80"/>
            <p:cNvSpPr/>
            <p:nvPr/>
          </p:nvSpPr>
          <p:spPr>
            <a:xfrm>
              <a:off x="1760400" y="1975200"/>
              <a:ext cx="4824599" cy="2375999"/>
            </a:xfrm>
            <a:prstGeom prst="rect">
              <a:avLst/>
            </a:prstGeom>
            <a:solidFill>
              <a:schemeClr val="lt2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22248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>
                <a:buNone/>
              </a:pPr>
              <a:r>
                <a:rPr lang="x-none" sz="1600" dirty="0"/>
                <a:t>f1</a:t>
              </a:r>
            </a:p>
          </p:txBody>
        </p:sp>
        <p:sp>
          <p:nvSpPr>
            <p:cNvPr id="82" name="Shape 82"/>
            <p:cNvSpPr/>
            <p:nvPr/>
          </p:nvSpPr>
          <p:spPr>
            <a:xfrm>
              <a:off x="2224800" y="327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f2</a:t>
              </a:r>
            </a:p>
          </p:txBody>
        </p:sp>
        <p:sp>
          <p:nvSpPr>
            <p:cNvPr id="83" name="Shape 83"/>
            <p:cNvSpPr/>
            <p:nvPr/>
          </p:nvSpPr>
          <p:spPr>
            <a:xfrm>
              <a:off x="5211600" y="33510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f6</a:t>
              </a:r>
            </a:p>
          </p:txBody>
        </p:sp>
        <p:sp>
          <p:nvSpPr>
            <p:cNvPr id="84" name="Shape 84"/>
            <p:cNvSpPr/>
            <p:nvPr/>
          </p:nvSpPr>
          <p:spPr>
            <a:xfrm>
              <a:off x="5697600" y="2185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f5</a:t>
              </a:r>
            </a:p>
          </p:txBody>
        </p:sp>
        <p:cxnSp>
          <p:nvCxnSpPr>
            <p:cNvPr id="87" name="Shape 87"/>
            <p:cNvCxnSpPr>
              <a:stCxn id="80" idx="0"/>
              <a:endCxn id="80" idx="2"/>
            </p:cNvCxnSpPr>
            <p:nvPr/>
          </p:nvCxnSpPr>
          <p:spPr>
            <a:xfrm>
              <a:off x="4172699" y="1975200"/>
              <a:ext cx="0" cy="2375999"/>
            </a:xfrm>
            <a:prstGeom prst="straightConnector1">
              <a:avLst/>
            </a:prstGeom>
            <a:noFill/>
            <a:ln w="19050" cap="flat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88" name="Shape 88"/>
            <p:cNvSpPr/>
            <p:nvPr/>
          </p:nvSpPr>
          <p:spPr>
            <a:xfrm>
              <a:off x="4106400" y="22554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f3</a:t>
              </a:r>
            </a:p>
          </p:txBody>
        </p:sp>
        <p:sp>
          <p:nvSpPr>
            <p:cNvPr id="89" name="Shape 89"/>
            <p:cNvSpPr/>
            <p:nvPr/>
          </p:nvSpPr>
          <p:spPr>
            <a:xfrm>
              <a:off x="4021200" y="3511867"/>
              <a:ext cx="486000" cy="60586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spAutoFit/>
            </a:bodyPr>
            <a:lstStyle/>
            <a:p>
              <a:pPr lvl="0" rtl="0">
                <a:buNone/>
              </a:pPr>
              <a:r>
                <a:rPr lang="x-none" sz="1600" dirty="0"/>
                <a:t>f4</a:t>
              </a: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F98-34DE-B04F-99D9-54A93E2923A5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6883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173038"/>
            <a:ext cx="8229600" cy="941387"/>
          </a:xfrm>
        </p:spPr>
        <p:txBody>
          <a:bodyPr>
            <a:normAutofit fontScale="90000"/>
          </a:bodyPr>
          <a:lstStyle/>
          <a:p>
            <a:r>
              <a:rPr lang="x-none" dirty="0" smtClean="0"/>
              <a:t>Optimization Framework</a:t>
            </a:r>
            <a:r>
              <a:rPr lang="en-US" dirty="0" smtClean="0"/>
              <a:t>: Key Ideas</a:t>
            </a:r>
            <a:endParaRPr lang="x-none" dirty="0"/>
          </a:p>
        </p:txBody>
      </p:sp>
      <p:sp>
        <p:nvSpPr>
          <p:cNvPr id="96" name="Shape 96"/>
          <p:cNvSpPr/>
          <p:nvPr/>
        </p:nvSpPr>
        <p:spPr>
          <a:xfrm>
            <a:off x="27342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1746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8" name="Shape 98"/>
          <p:cNvSpPr/>
          <p:nvPr/>
        </p:nvSpPr>
        <p:spPr>
          <a:xfrm>
            <a:off x="8394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f1</a:t>
            </a:r>
          </a:p>
        </p:txBody>
      </p:sp>
      <p:sp>
        <p:nvSpPr>
          <p:cNvPr id="99" name="Shape 99"/>
          <p:cNvSpPr/>
          <p:nvPr/>
        </p:nvSpPr>
        <p:spPr>
          <a:xfrm>
            <a:off x="839400" y="274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f2</a:t>
            </a:r>
          </a:p>
        </p:txBody>
      </p:sp>
      <p:sp>
        <p:nvSpPr>
          <p:cNvPr id="100" name="Shape 100"/>
          <p:cNvSpPr/>
          <p:nvPr/>
        </p:nvSpPr>
        <p:spPr>
          <a:xfrm>
            <a:off x="25206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f3</a:t>
            </a:r>
          </a:p>
        </p:txBody>
      </p:sp>
      <p:sp>
        <p:nvSpPr>
          <p:cNvPr id="101" name="Shape 101"/>
          <p:cNvSpPr/>
          <p:nvPr/>
        </p:nvSpPr>
        <p:spPr>
          <a:xfrm>
            <a:off x="2435400" y="298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f4</a:t>
            </a:r>
          </a:p>
        </p:txBody>
      </p:sp>
      <p:sp>
        <p:nvSpPr>
          <p:cNvPr id="102" name="Shape 102"/>
          <p:cNvSpPr/>
          <p:nvPr/>
        </p:nvSpPr>
        <p:spPr>
          <a:xfrm>
            <a:off x="3719120" y="28278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f6</a:t>
            </a:r>
          </a:p>
        </p:txBody>
      </p:sp>
      <p:sp>
        <p:nvSpPr>
          <p:cNvPr id="103" name="Shape 103"/>
          <p:cNvSpPr/>
          <p:nvPr/>
        </p:nvSpPr>
        <p:spPr>
          <a:xfrm>
            <a:off x="4111800" y="1662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f5</a:t>
            </a:r>
          </a:p>
        </p:txBody>
      </p:sp>
      <p:sp>
        <p:nvSpPr>
          <p:cNvPr id="104" name="Shape 104"/>
          <p:cNvSpPr/>
          <p:nvPr/>
        </p:nvSpPr>
        <p:spPr>
          <a:xfrm>
            <a:off x="513160" y="1269560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22032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36510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1746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/>
              <a:t>P1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16629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P2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3361275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P3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10824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 dirty="0">
                <a:solidFill>
                  <a:srgbClr val="C0504D"/>
                </a:solidFill>
              </a:rPr>
              <a:t>x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2884200" y="3664885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y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43320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z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173560" y="1390080"/>
            <a:ext cx="5006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T1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4793101" y="1440880"/>
            <a:ext cx="500699" cy="441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D791-0C0A-3D40-9765-1C934BDCFA6F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23</a:t>
            </a:fld>
            <a:endParaRPr lang="en-US" dirty="0"/>
          </a:p>
        </p:txBody>
      </p:sp>
      <p:grpSp>
        <p:nvGrpSpPr>
          <p:cNvPr id="29" name="Group 9"/>
          <p:cNvGrpSpPr/>
          <p:nvPr/>
        </p:nvGrpSpPr>
        <p:grpSpPr>
          <a:xfrm>
            <a:off x="5456361" y="1216025"/>
            <a:ext cx="3555559" cy="1377012"/>
            <a:chOff x="838202" y="2209801"/>
            <a:chExt cx="5768237" cy="1958610"/>
          </a:xfrm>
        </p:grpSpPr>
        <p:sp>
          <p:nvSpPr>
            <p:cNvPr id="30" name="Rectangle 29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1) Partitions</a:t>
              </a:r>
            </a:p>
            <a:p>
              <a:pPr lvl="0"/>
              <a:r>
                <a:rPr lang="x-none" dirty="0"/>
                <a:t>P1: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only in T1</a:t>
              </a:r>
            </a:p>
            <a:p>
              <a:pPr lvl="0"/>
              <a:r>
                <a:rPr lang="x-none" dirty="0"/>
                <a:t>P2: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in both T1 &amp; T2</a:t>
              </a:r>
            </a:p>
            <a:p>
              <a:pPr lvl="0"/>
              <a:r>
                <a:rPr lang="x-none" dirty="0"/>
                <a:t>P3: features </a:t>
              </a:r>
              <a:r>
                <a:rPr lang="x-none" dirty="0" smtClean="0"/>
                <a:t>sho</a:t>
              </a:r>
              <a:r>
                <a:rPr lang="en-US" dirty="0" smtClean="0"/>
                <a:t>w</a:t>
              </a:r>
              <a:r>
                <a:rPr lang="x-none" dirty="0" smtClean="0"/>
                <a:t>n </a:t>
              </a:r>
              <a:r>
                <a:rPr lang="x-none" dirty="0"/>
                <a:t>only in </a:t>
              </a:r>
              <a:r>
                <a:rPr lang="x-none" dirty="0" smtClean="0"/>
                <a:t>T2</a:t>
              </a:r>
              <a:endParaRPr lang="en-US" baseline="300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grpSp>
        <p:nvGrpSpPr>
          <p:cNvPr id="33" name="Group 9"/>
          <p:cNvGrpSpPr/>
          <p:nvPr/>
        </p:nvGrpSpPr>
        <p:grpSpPr>
          <a:xfrm>
            <a:off x="5456361" y="2774471"/>
            <a:ext cx="3555559" cy="1377012"/>
            <a:chOff x="838202" y="2209801"/>
            <a:chExt cx="5768237" cy="1958610"/>
          </a:xfrm>
        </p:grpSpPr>
        <p:sp>
          <p:nvSpPr>
            <p:cNvPr id="34" name="Rectangle 33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2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Variables (for each zoom level)</a:t>
              </a:r>
            </a:p>
            <a:p>
              <a:pPr lvl="0"/>
              <a:r>
                <a:rPr lang="x-none" dirty="0"/>
                <a:t>x: # features </a:t>
              </a:r>
              <a:r>
                <a:rPr lang="en-US" dirty="0" smtClean="0"/>
                <a:t>to </a:t>
              </a:r>
              <a:r>
                <a:rPr lang="x-none" dirty="0" smtClean="0"/>
                <a:t>show </a:t>
              </a:r>
              <a:r>
                <a:rPr lang="x-none" dirty="0"/>
                <a:t>from P1</a:t>
              </a:r>
            </a:p>
            <a:p>
              <a:pPr lvl="0"/>
              <a:r>
                <a:rPr lang="x-none" dirty="0" smtClean="0"/>
                <a:t>y</a:t>
              </a:r>
              <a:r>
                <a:rPr lang="x-none" dirty="0"/>
                <a:t>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P2</a:t>
              </a:r>
            </a:p>
            <a:p>
              <a:pPr lvl="0"/>
              <a:r>
                <a:rPr lang="x-none" dirty="0"/>
                <a:t>z: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</a:t>
              </a:r>
              <a:r>
                <a:rPr lang="x-none" dirty="0" smtClean="0"/>
                <a:t>P3</a:t>
              </a:r>
              <a:endParaRPr lang="x-none" dirty="0"/>
            </a:p>
          </p:txBody>
        </p:sp>
      </p:grpSp>
      <p:grpSp>
        <p:nvGrpSpPr>
          <p:cNvPr id="36" name="Group 9"/>
          <p:cNvGrpSpPr/>
          <p:nvPr/>
        </p:nvGrpSpPr>
        <p:grpSpPr>
          <a:xfrm>
            <a:off x="425420" y="4385945"/>
            <a:ext cx="3555559" cy="1807900"/>
            <a:chOff x="838202" y="2209800"/>
            <a:chExt cx="5768237" cy="2571488"/>
          </a:xfrm>
        </p:grpSpPr>
        <p:sp>
          <p:nvSpPr>
            <p:cNvPr id="37" name="Rectangle 36"/>
            <p:cNvSpPr/>
            <p:nvPr/>
          </p:nvSpPr>
          <p:spPr>
            <a:xfrm>
              <a:off x="838202" y="2209800"/>
              <a:ext cx="5636375" cy="2571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14402" y="2286000"/>
              <a:ext cx="5692037" cy="2495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3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Constraints</a:t>
              </a:r>
            </a:p>
            <a:p>
              <a:pPr lvl="0"/>
              <a:r>
                <a:rPr lang="x-none" dirty="0"/>
                <a:t>0 &lt;= x + y &lt;= 2 (constraint from T1)</a:t>
              </a:r>
            </a:p>
            <a:p>
              <a:pPr lvl="0"/>
              <a:r>
                <a:rPr lang="x-none" dirty="0"/>
                <a:t>0 &lt;= y + z &lt;= 2 (constraint from T2)</a:t>
              </a:r>
            </a:p>
            <a:p>
              <a:pPr lvl="0"/>
              <a:r>
                <a:rPr lang="x-none" dirty="0"/>
                <a:t>0 &lt;= x &lt;= 2 (constraint from P1)</a:t>
              </a:r>
            </a:p>
            <a:p>
              <a:pPr lvl="0"/>
              <a:r>
                <a:rPr lang="x-none" dirty="0"/>
                <a:t>0 &lt;= y &lt;= 2 (constraint from P2)</a:t>
              </a:r>
            </a:p>
            <a:p>
              <a:pPr lvl="0"/>
              <a:r>
                <a:rPr lang="x-none" dirty="0"/>
                <a:t>0 &lt;= z &lt;= 2 (constraint from P3</a:t>
              </a:r>
              <a:r>
                <a:rPr lang="x-none" dirty="0" smtClean="0"/>
                <a:t>)</a:t>
              </a:r>
              <a:endParaRPr lang="x-none" dirty="0"/>
            </a:p>
          </p:txBody>
        </p:sp>
      </p:grpSp>
      <p:grpSp>
        <p:nvGrpSpPr>
          <p:cNvPr id="39" name="Group 9"/>
          <p:cNvGrpSpPr/>
          <p:nvPr/>
        </p:nvGrpSpPr>
        <p:grpSpPr>
          <a:xfrm>
            <a:off x="4352320" y="4385542"/>
            <a:ext cx="3555559" cy="1377012"/>
            <a:chOff x="838202" y="2209801"/>
            <a:chExt cx="5768237" cy="1958610"/>
          </a:xfrm>
        </p:grpSpPr>
        <p:sp>
          <p:nvSpPr>
            <p:cNvPr id="40" name="Rectangle 39"/>
            <p:cNvSpPr/>
            <p:nvPr/>
          </p:nvSpPr>
          <p:spPr>
            <a:xfrm>
              <a:off x="838202" y="2209801"/>
              <a:ext cx="5768237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4) Objective</a:t>
              </a:r>
            </a:p>
            <a:p>
              <a:pPr lvl="0"/>
              <a:endParaRPr lang="en-US" b="1" dirty="0" smtClean="0"/>
            </a:p>
            <a:p>
              <a:pPr lvl="0"/>
              <a:r>
                <a:rPr lang="x-none" b="1" dirty="0" smtClean="0"/>
                <a:t>maximize</a:t>
              </a:r>
              <a:r>
                <a:rPr lang="en-US" b="1" dirty="0" smtClean="0"/>
                <a:t>:</a:t>
              </a:r>
              <a:r>
                <a:rPr lang="x-none" dirty="0" smtClean="0"/>
                <a:t> </a:t>
              </a:r>
              <a:r>
                <a:rPr lang="x-none" dirty="0"/>
                <a:t>x + y + z </a:t>
              </a:r>
              <a:endParaRPr lang="en-US" dirty="0" smtClean="0"/>
            </a:p>
            <a:p>
              <a:pPr lvl="0"/>
              <a:r>
                <a:rPr lang="x-none" i="1" dirty="0" smtClean="0"/>
                <a:t>(</a:t>
              </a:r>
              <a:r>
                <a:rPr lang="x-none" i="1" dirty="0"/>
                <a:t>show as many features as possible)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979001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General Framework (overview)</a:t>
            </a:r>
            <a:endParaRPr lang="x-none"/>
          </a:p>
        </p:txBody>
      </p:sp>
      <p:sp>
        <p:nvSpPr>
          <p:cNvPr id="133" name="Shape 133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x-none" smtClean="0"/>
              <a:t>Partition set of features into P1, P2, ... based on tiles spanned by features</a:t>
            </a:r>
          </a:p>
          <a:p>
            <a:endParaRPr lang="x-none" smtClean="0"/>
          </a:p>
          <a:p>
            <a:pPr lvl="0"/>
            <a:r>
              <a:rPr lang="x-none" smtClean="0"/>
              <a:t>Integer Variables X(i,j) - number of features from Pi with minimum-zoom-level = 'j'</a:t>
            </a:r>
          </a:p>
          <a:p>
            <a:endParaRPr lang="x-none" smtClean="0"/>
          </a:p>
          <a:p>
            <a:pPr lvl="0"/>
            <a:r>
              <a:rPr lang="x-none" smtClean="0"/>
              <a:t>Main Constraints:</a:t>
            </a:r>
          </a:p>
          <a:p>
            <a:pPr lvl="1"/>
            <a:r>
              <a:rPr lang="x-none" smtClean="0"/>
              <a:t>For each tile 'T': Sum of all variables contributing to T &lt;= K (500)</a:t>
            </a:r>
          </a:p>
          <a:p>
            <a:pPr lvl="1"/>
            <a:r>
              <a:rPr lang="x-none" smtClean="0"/>
              <a:t>Sum_j: X(i,J) &lt;= |Pi|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E244-5204-854D-ACE7-CE9CF04B623E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12425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173038"/>
            <a:ext cx="8229600" cy="941387"/>
          </a:xfrm>
        </p:spPr>
        <p:txBody>
          <a:bodyPr>
            <a:normAutofit fontScale="90000"/>
          </a:bodyPr>
          <a:lstStyle/>
          <a:p>
            <a:r>
              <a:rPr lang="x-none" dirty="0" smtClean="0"/>
              <a:t>Optimization Framework</a:t>
            </a:r>
            <a:r>
              <a:rPr lang="en-US" dirty="0" smtClean="0"/>
              <a:t>: Key Ideas</a:t>
            </a:r>
            <a:endParaRPr lang="x-none" dirty="0"/>
          </a:p>
        </p:txBody>
      </p:sp>
      <p:sp>
        <p:nvSpPr>
          <p:cNvPr id="96" name="Shape 96"/>
          <p:cNvSpPr/>
          <p:nvPr/>
        </p:nvSpPr>
        <p:spPr>
          <a:xfrm>
            <a:off x="27342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1746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8" name="Shape 98"/>
          <p:cNvSpPr/>
          <p:nvPr/>
        </p:nvSpPr>
        <p:spPr>
          <a:xfrm>
            <a:off x="8394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f1</a:t>
            </a:r>
          </a:p>
        </p:txBody>
      </p:sp>
      <p:sp>
        <p:nvSpPr>
          <p:cNvPr id="99" name="Shape 99"/>
          <p:cNvSpPr/>
          <p:nvPr/>
        </p:nvSpPr>
        <p:spPr>
          <a:xfrm>
            <a:off x="839400" y="274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f2</a:t>
            </a:r>
          </a:p>
        </p:txBody>
      </p:sp>
      <p:sp>
        <p:nvSpPr>
          <p:cNvPr id="100" name="Shape 100"/>
          <p:cNvSpPr/>
          <p:nvPr/>
        </p:nvSpPr>
        <p:spPr>
          <a:xfrm>
            <a:off x="25206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f3</a:t>
            </a:r>
          </a:p>
        </p:txBody>
      </p:sp>
      <p:sp>
        <p:nvSpPr>
          <p:cNvPr id="101" name="Shape 101"/>
          <p:cNvSpPr/>
          <p:nvPr/>
        </p:nvSpPr>
        <p:spPr>
          <a:xfrm>
            <a:off x="2435400" y="298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f4</a:t>
            </a:r>
          </a:p>
        </p:txBody>
      </p:sp>
      <p:sp>
        <p:nvSpPr>
          <p:cNvPr id="102" name="Shape 102"/>
          <p:cNvSpPr/>
          <p:nvPr/>
        </p:nvSpPr>
        <p:spPr>
          <a:xfrm>
            <a:off x="3719120" y="28278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f6</a:t>
            </a:r>
          </a:p>
        </p:txBody>
      </p:sp>
      <p:sp>
        <p:nvSpPr>
          <p:cNvPr id="103" name="Shape 103"/>
          <p:cNvSpPr/>
          <p:nvPr/>
        </p:nvSpPr>
        <p:spPr>
          <a:xfrm>
            <a:off x="4111800" y="1662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f5</a:t>
            </a:r>
          </a:p>
        </p:txBody>
      </p:sp>
      <p:sp>
        <p:nvSpPr>
          <p:cNvPr id="104" name="Shape 104"/>
          <p:cNvSpPr/>
          <p:nvPr/>
        </p:nvSpPr>
        <p:spPr>
          <a:xfrm>
            <a:off x="513160" y="1269560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22032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36510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1746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 dirty="0"/>
              <a:t>P1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16629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P2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3361275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P3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10824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 dirty="0">
                <a:solidFill>
                  <a:srgbClr val="C0504D"/>
                </a:solidFill>
              </a:rPr>
              <a:t>x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2884200" y="3664885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y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43320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z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173560" y="1390080"/>
            <a:ext cx="5006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T1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4793101" y="1440880"/>
            <a:ext cx="500699" cy="441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D791-0C0A-3D40-9765-1C934BDCFA6F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25</a:t>
            </a:fld>
            <a:endParaRPr lang="en-US" dirty="0"/>
          </a:p>
        </p:txBody>
      </p:sp>
      <p:grpSp>
        <p:nvGrpSpPr>
          <p:cNvPr id="29" name="Group 9"/>
          <p:cNvGrpSpPr/>
          <p:nvPr/>
        </p:nvGrpSpPr>
        <p:grpSpPr>
          <a:xfrm>
            <a:off x="5456361" y="1216025"/>
            <a:ext cx="3555559" cy="1377012"/>
            <a:chOff x="838202" y="2209801"/>
            <a:chExt cx="5768237" cy="1958610"/>
          </a:xfrm>
        </p:grpSpPr>
        <p:sp>
          <p:nvSpPr>
            <p:cNvPr id="30" name="Rectangle 29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1) Partitions</a:t>
              </a:r>
            </a:p>
            <a:p>
              <a:pPr lvl="0"/>
              <a:r>
                <a:rPr lang="x-none" dirty="0"/>
                <a:t>P1: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only in T1</a:t>
              </a:r>
            </a:p>
            <a:p>
              <a:pPr lvl="0"/>
              <a:r>
                <a:rPr lang="x-none" dirty="0"/>
                <a:t>P2: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in both T1 &amp; T2</a:t>
              </a:r>
            </a:p>
            <a:p>
              <a:pPr lvl="0"/>
              <a:r>
                <a:rPr lang="x-none" dirty="0"/>
                <a:t>P3: features shwon only in </a:t>
              </a:r>
              <a:r>
                <a:rPr lang="x-none" dirty="0" smtClean="0"/>
                <a:t>T2</a:t>
              </a:r>
              <a:endParaRPr lang="en-US" baseline="300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grpSp>
        <p:nvGrpSpPr>
          <p:cNvPr id="33" name="Group 9"/>
          <p:cNvGrpSpPr/>
          <p:nvPr/>
        </p:nvGrpSpPr>
        <p:grpSpPr>
          <a:xfrm>
            <a:off x="5456361" y="2774471"/>
            <a:ext cx="3555559" cy="1377012"/>
            <a:chOff x="838202" y="2209801"/>
            <a:chExt cx="5768237" cy="1958610"/>
          </a:xfrm>
        </p:grpSpPr>
        <p:sp>
          <p:nvSpPr>
            <p:cNvPr id="34" name="Rectangle 33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2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Variables (for each zoom level)</a:t>
              </a:r>
            </a:p>
            <a:p>
              <a:pPr lvl="0"/>
              <a:r>
                <a:rPr lang="x-none" dirty="0"/>
                <a:t>x: # features </a:t>
              </a:r>
              <a:r>
                <a:rPr lang="en-US" dirty="0" smtClean="0"/>
                <a:t>to </a:t>
              </a:r>
              <a:r>
                <a:rPr lang="x-none" dirty="0" smtClean="0"/>
                <a:t>show </a:t>
              </a:r>
              <a:r>
                <a:rPr lang="x-none" dirty="0"/>
                <a:t>from P1</a:t>
              </a:r>
            </a:p>
            <a:p>
              <a:pPr lvl="0"/>
              <a:r>
                <a:rPr lang="x-none" dirty="0" smtClean="0"/>
                <a:t>y</a:t>
              </a:r>
              <a:r>
                <a:rPr lang="x-none" dirty="0"/>
                <a:t>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P2</a:t>
              </a:r>
            </a:p>
            <a:p>
              <a:pPr lvl="0"/>
              <a:r>
                <a:rPr lang="x-none" dirty="0"/>
                <a:t>z: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</a:t>
              </a:r>
              <a:r>
                <a:rPr lang="x-none" dirty="0" smtClean="0"/>
                <a:t>P3</a:t>
              </a:r>
              <a:endParaRPr lang="x-none" dirty="0"/>
            </a:p>
          </p:txBody>
        </p:sp>
      </p:grpSp>
      <p:grpSp>
        <p:nvGrpSpPr>
          <p:cNvPr id="36" name="Group 9"/>
          <p:cNvGrpSpPr/>
          <p:nvPr/>
        </p:nvGrpSpPr>
        <p:grpSpPr>
          <a:xfrm>
            <a:off x="425420" y="4385945"/>
            <a:ext cx="3555559" cy="1807900"/>
            <a:chOff x="838202" y="2209800"/>
            <a:chExt cx="5768237" cy="2571489"/>
          </a:xfrm>
        </p:grpSpPr>
        <p:sp>
          <p:nvSpPr>
            <p:cNvPr id="37" name="Rectangle 36"/>
            <p:cNvSpPr/>
            <p:nvPr/>
          </p:nvSpPr>
          <p:spPr>
            <a:xfrm>
              <a:off x="838202" y="2209800"/>
              <a:ext cx="5636375" cy="2571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14402" y="2286000"/>
              <a:ext cx="5692037" cy="2495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3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Constraints</a:t>
              </a:r>
            </a:p>
            <a:p>
              <a:pPr lvl="0"/>
              <a:r>
                <a:rPr lang="x-none" dirty="0"/>
                <a:t>0 &lt;= x + y &lt;= 2 (constraint from T1)</a:t>
              </a:r>
            </a:p>
            <a:p>
              <a:pPr lvl="0"/>
              <a:r>
                <a:rPr lang="x-none" dirty="0"/>
                <a:t>0 &lt;= y + z &lt;= 2 (constraint from T2)</a:t>
              </a:r>
            </a:p>
            <a:p>
              <a:pPr lvl="0"/>
              <a:r>
                <a:rPr lang="x-none" dirty="0"/>
                <a:t>0 &lt;= x &lt;= 2 (constraint from P1)</a:t>
              </a:r>
            </a:p>
            <a:p>
              <a:pPr lvl="0"/>
              <a:r>
                <a:rPr lang="x-none" dirty="0"/>
                <a:t>0 &lt;= y &lt;= 2 (constraint from P2)</a:t>
              </a:r>
            </a:p>
            <a:p>
              <a:pPr lvl="0"/>
              <a:r>
                <a:rPr lang="x-none" dirty="0"/>
                <a:t>0 &lt;= z &lt;= 2 (constraint from P3)</a:t>
              </a:r>
            </a:p>
          </p:txBody>
        </p:sp>
      </p:grpSp>
      <p:grpSp>
        <p:nvGrpSpPr>
          <p:cNvPr id="39" name="Group 9"/>
          <p:cNvGrpSpPr/>
          <p:nvPr/>
        </p:nvGrpSpPr>
        <p:grpSpPr>
          <a:xfrm>
            <a:off x="4352320" y="4385542"/>
            <a:ext cx="3555559" cy="1377012"/>
            <a:chOff x="838202" y="2209801"/>
            <a:chExt cx="5768237" cy="1958610"/>
          </a:xfrm>
        </p:grpSpPr>
        <p:sp>
          <p:nvSpPr>
            <p:cNvPr id="40" name="Rectangle 39"/>
            <p:cNvSpPr/>
            <p:nvPr/>
          </p:nvSpPr>
          <p:spPr>
            <a:xfrm>
              <a:off x="838202" y="2209801"/>
              <a:ext cx="5768237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4) Objective</a:t>
              </a:r>
            </a:p>
            <a:p>
              <a:pPr lvl="0"/>
              <a:endParaRPr lang="en-US" b="1" dirty="0" smtClean="0"/>
            </a:p>
            <a:p>
              <a:pPr lvl="0"/>
              <a:r>
                <a:rPr lang="x-none" b="1" dirty="0" smtClean="0"/>
                <a:t>maximize</a:t>
              </a:r>
              <a:r>
                <a:rPr lang="en-US" b="1" dirty="0" smtClean="0"/>
                <a:t>:</a:t>
              </a:r>
              <a:r>
                <a:rPr lang="x-none" dirty="0" smtClean="0"/>
                <a:t> </a:t>
              </a:r>
              <a:r>
                <a:rPr lang="x-none" dirty="0"/>
                <a:t>x + y + z </a:t>
              </a:r>
              <a:endParaRPr lang="en-US" dirty="0" smtClean="0"/>
            </a:p>
            <a:p>
              <a:pPr lvl="0"/>
              <a:r>
                <a:rPr lang="x-none" i="1" dirty="0" smtClean="0"/>
                <a:t>(</a:t>
              </a:r>
              <a:r>
                <a:rPr lang="x-none" i="1" dirty="0"/>
                <a:t>show as many features as possible)</a:t>
              </a:r>
            </a:p>
          </p:txBody>
        </p:sp>
      </p:grpSp>
      <p:sp>
        <p:nvSpPr>
          <p:cNvPr id="43" name="Rectangle 42"/>
          <p:cNvSpPr/>
          <p:nvPr/>
        </p:nvSpPr>
        <p:spPr>
          <a:xfrm>
            <a:off x="173560" y="1164823"/>
            <a:ext cx="8757080" cy="1646322"/>
          </a:xfrm>
          <a:prstGeom prst="rect">
            <a:avLst/>
          </a:prstGeom>
          <a:solidFill>
            <a:schemeClr val="bg1"/>
          </a:solidFill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Theorem: </a:t>
            </a:r>
            <a:r>
              <a:rPr lang="en-US" sz="2400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Given Thinning problem instance G={R1, …, </a:t>
            </a:r>
            <a:r>
              <a:rPr lang="en-US" sz="2400" dirty="0" err="1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Rn</a:t>
            </a:r>
            <a:r>
              <a:rPr lang="en-US" sz="2400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} over T(Z,N), equivalent integer program formulation with O(</a:t>
            </a:r>
            <a:r>
              <a:rPr lang="en-US" sz="2400" dirty="0" err="1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nZ</a:t>
            </a:r>
            <a:r>
              <a:rPr lang="en-US" sz="2400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) variables and O(4</a:t>
            </a:r>
            <a:r>
              <a:rPr lang="en-US" sz="2400" baseline="30000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Z</a:t>
            </a:r>
            <a:r>
              <a:rPr lang="en-US" sz="2400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) constraints.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73560" y="2811146"/>
            <a:ext cx="8757080" cy="3467734"/>
          </a:xfrm>
          <a:prstGeom prst="rect">
            <a:avLst/>
          </a:prstGeom>
          <a:solidFill>
            <a:schemeClr val="bg1"/>
          </a:solidFill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Problems:</a:t>
            </a:r>
            <a:endParaRPr lang="en-US" sz="2400" b="1" dirty="0">
              <a:ln>
                <a:solidFill>
                  <a:srgbClr val="000000"/>
                </a:solidFill>
              </a:ln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400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Large program size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Formulating Objectives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Solving the progra</a:t>
            </a:r>
            <a:r>
              <a:rPr lang="en-US" sz="2400" dirty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</a:rPr>
              <a:t>m</a:t>
            </a:r>
            <a:endParaRPr lang="en-US" sz="2400" dirty="0" smtClean="0">
              <a:ln>
                <a:solidFill>
                  <a:srgbClr val="000000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86704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173038"/>
            <a:ext cx="8229600" cy="941387"/>
          </a:xfrm>
        </p:spPr>
        <p:txBody>
          <a:bodyPr>
            <a:normAutofit/>
          </a:bodyPr>
          <a:lstStyle/>
          <a:p>
            <a:r>
              <a:rPr lang="en-US" dirty="0" smtClean="0"/>
              <a:t>Details: Minimizing Variables</a:t>
            </a:r>
            <a:endParaRPr lang="x-none" dirty="0"/>
          </a:p>
        </p:txBody>
      </p:sp>
      <p:sp>
        <p:nvSpPr>
          <p:cNvPr id="96" name="Shape 96"/>
          <p:cNvSpPr/>
          <p:nvPr/>
        </p:nvSpPr>
        <p:spPr>
          <a:xfrm>
            <a:off x="27342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1746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8" name="Shape 98"/>
          <p:cNvSpPr/>
          <p:nvPr/>
        </p:nvSpPr>
        <p:spPr>
          <a:xfrm>
            <a:off x="8394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f1</a:t>
            </a:r>
          </a:p>
        </p:txBody>
      </p:sp>
      <p:sp>
        <p:nvSpPr>
          <p:cNvPr id="99" name="Shape 99"/>
          <p:cNvSpPr/>
          <p:nvPr/>
        </p:nvSpPr>
        <p:spPr>
          <a:xfrm>
            <a:off x="839400" y="274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f2</a:t>
            </a:r>
          </a:p>
        </p:txBody>
      </p:sp>
      <p:sp>
        <p:nvSpPr>
          <p:cNvPr id="100" name="Shape 100"/>
          <p:cNvSpPr/>
          <p:nvPr/>
        </p:nvSpPr>
        <p:spPr>
          <a:xfrm>
            <a:off x="25206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f3</a:t>
            </a:r>
          </a:p>
        </p:txBody>
      </p:sp>
      <p:sp>
        <p:nvSpPr>
          <p:cNvPr id="101" name="Shape 101"/>
          <p:cNvSpPr/>
          <p:nvPr/>
        </p:nvSpPr>
        <p:spPr>
          <a:xfrm>
            <a:off x="2435400" y="298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f4</a:t>
            </a:r>
          </a:p>
        </p:txBody>
      </p:sp>
      <p:sp>
        <p:nvSpPr>
          <p:cNvPr id="102" name="Shape 102"/>
          <p:cNvSpPr/>
          <p:nvPr/>
        </p:nvSpPr>
        <p:spPr>
          <a:xfrm>
            <a:off x="3719120" y="28278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f6</a:t>
            </a:r>
          </a:p>
        </p:txBody>
      </p:sp>
      <p:sp>
        <p:nvSpPr>
          <p:cNvPr id="103" name="Shape 103"/>
          <p:cNvSpPr/>
          <p:nvPr/>
        </p:nvSpPr>
        <p:spPr>
          <a:xfrm>
            <a:off x="4111800" y="1662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f5</a:t>
            </a:r>
          </a:p>
        </p:txBody>
      </p:sp>
      <p:sp>
        <p:nvSpPr>
          <p:cNvPr id="104" name="Shape 104"/>
          <p:cNvSpPr/>
          <p:nvPr/>
        </p:nvSpPr>
        <p:spPr>
          <a:xfrm>
            <a:off x="513160" y="1269560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22032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36510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1746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/>
              <a:t>P1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16629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P2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3361275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P3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10824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 dirty="0">
                <a:solidFill>
                  <a:srgbClr val="C0504D"/>
                </a:solidFill>
              </a:rPr>
              <a:t>x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2884200" y="3664885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y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43320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z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173560" y="1390080"/>
            <a:ext cx="5006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T1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4793101" y="1440880"/>
            <a:ext cx="500699" cy="441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D791-0C0A-3D40-9765-1C934BDCFA6F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26</a:t>
            </a:fld>
            <a:endParaRPr lang="en-US" dirty="0"/>
          </a:p>
        </p:txBody>
      </p:sp>
      <p:grpSp>
        <p:nvGrpSpPr>
          <p:cNvPr id="29" name="Group 9"/>
          <p:cNvGrpSpPr/>
          <p:nvPr/>
        </p:nvGrpSpPr>
        <p:grpSpPr>
          <a:xfrm>
            <a:off x="5456361" y="1216025"/>
            <a:ext cx="3555559" cy="1377012"/>
            <a:chOff x="838202" y="2209801"/>
            <a:chExt cx="5768237" cy="1958610"/>
          </a:xfrm>
        </p:grpSpPr>
        <p:sp>
          <p:nvSpPr>
            <p:cNvPr id="30" name="Rectangle 29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1) Partitions</a:t>
              </a:r>
            </a:p>
            <a:p>
              <a:pPr lvl="0"/>
              <a:r>
                <a:rPr lang="x-none" dirty="0"/>
                <a:t>P1: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only in T1</a:t>
              </a:r>
            </a:p>
            <a:p>
              <a:pPr lvl="0"/>
              <a:r>
                <a:rPr lang="x-none" dirty="0"/>
                <a:t>P2: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in both T1 &amp; T2</a:t>
              </a:r>
            </a:p>
            <a:p>
              <a:pPr lvl="0"/>
              <a:r>
                <a:rPr lang="x-none" dirty="0"/>
                <a:t>P3: features shwon only in </a:t>
              </a:r>
              <a:r>
                <a:rPr lang="x-none" dirty="0" smtClean="0"/>
                <a:t>T2</a:t>
              </a:r>
              <a:endParaRPr lang="en-US" baseline="300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grpSp>
        <p:nvGrpSpPr>
          <p:cNvPr id="33" name="Group 9"/>
          <p:cNvGrpSpPr/>
          <p:nvPr/>
        </p:nvGrpSpPr>
        <p:grpSpPr>
          <a:xfrm>
            <a:off x="5456361" y="2774471"/>
            <a:ext cx="3555559" cy="1377012"/>
            <a:chOff x="838202" y="2209801"/>
            <a:chExt cx="5768237" cy="1958610"/>
          </a:xfrm>
        </p:grpSpPr>
        <p:sp>
          <p:nvSpPr>
            <p:cNvPr id="34" name="Rectangle 33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2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Variables (for each zoom level)</a:t>
              </a:r>
            </a:p>
            <a:p>
              <a:pPr lvl="0"/>
              <a:r>
                <a:rPr lang="x-none" dirty="0"/>
                <a:t>x: # features </a:t>
              </a:r>
              <a:r>
                <a:rPr lang="en-US" dirty="0" smtClean="0"/>
                <a:t>to </a:t>
              </a:r>
              <a:r>
                <a:rPr lang="x-none" dirty="0" smtClean="0"/>
                <a:t>show </a:t>
              </a:r>
              <a:r>
                <a:rPr lang="x-none" dirty="0"/>
                <a:t>from P1</a:t>
              </a:r>
            </a:p>
            <a:p>
              <a:pPr lvl="0"/>
              <a:r>
                <a:rPr lang="x-none" dirty="0" smtClean="0"/>
                <a:t>y</a:t>
              </a:r>
              <a:r>
                <a:rPr lang="x-none" dirty="0"/>
                <a:t>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P2</a:t>
              </a:r>
            </a:p>
            <a:p>
              <a:pPr lvl="0"/>
              <a:r>
                <a:rPr lang="x-none" dirty="0"/>
                <a:t>z: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</a:t>
              </a:r>
              <a:r>
                <a:rPr lang="x-none" dirty="0" smtClean="0"/>
                <a:t>P3</a:t>
              </a:r>
              <a:endParaRPr lang="x-none" dirty="0"/>
            </a:p>
          </p:txBody>
        </p:sp>
      </p:grpSp>
      <p:grpSp>
        <p:nvGrpSpPr>
          <p:cNvPr id="36" name="Group 9"/>
          <p:cNvGrpSpPr/>
          <p:nvPr/>
        </p:nvGrpSpPr>
        <p:grpSpPr>
          <a:xfrm>
            <a:off x="425420" y="4385945"/>
            <a:ext cx="3555559" cy="1807900"/>
            <a:chOff x="838202" y="2209800"/>
            <a:chExt cx="5768237" cy="2571489"/>
          </a:xfrm>
        </p:grpSpPr>
        <p:sp>
          <p:nvSpPr>
            <p:cNvPr id="37" name="Rectangle 36"/>
            <p:cNvSpPr/>
            <p:nvPr/>
          </p:nvSpPr>
          <p:spPr>
            <a:xfrm>
              <a:off x="838202" y="2209800"/>
              <a:ext cx="5636375" cy="2571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14402" y="2286000"/>
              <a:ext cx="5692037" cy="2495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3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Constraints</a:t>
              </a:r>
            </a:p>
            <a:p>
              <a:pPr lvl="0"/>
              <a:r>
                <a:rPr lang="x-none" dirty="0"/>
                <a:t>0 &lt;= x + y &lt;= 2 (constraint from T1)</a:t>
              </a:r>
            </a:p>
            <a:p>
              <a:pPr lvl="0"/>
              <a:r>
                <a:rPr lang="x-none" dirty="0"/>
                <a:t>0 &lt;= y + z &lt;= 2 (constraint from T2)</a:t>
              </a:r>
            </a:p>
            <a:p>
              <a:pPr lvl="0"/>
              <a:r>
                <a:rPr lang="x-none" dirty="0"/>
                <a:t>0 &lt;= x &lt;= 2 (constraint from P1)</a:t>
              </a:r>
            </a:p>
            <a:p>
              <a:pPr lvl="0"/>
              <a:r>
                <a:rPr lang="x-none" dirty="0"/>
                <a:t>0 &lt;= y &lt;= 2 (constraint from P2)</a:t>
              </a:r>
            </a:p>
            <a:p>
              <a:pPr lvl="0"/>
              <a:r>
                <a:rPr lang="x-none" dirty="0"/>
                <a:t>0 &lt;= z &lt;= 2 (constraint from P3)</a:t>
              </a:r>
            </a:p>
          </p:txBody>
        </p:sp>
      </p:grpSp>
      <p:grpSp>
        <p:nvGrpSpPr>
          <p:cNvPr id="39" name="Group 9"/>
          <p:cNvGrpSpPr/>
          <p:nvPr/>
        </p:nvGrpSpPr>
        <p:grpSpPr>
          <a:xfrm>
            <a:off x="4352320" y="4385542"/>
            <a:ext cx="3555559" cy="1377012"/>
            <a:chOff x="838202" y="2209801"/>
            <a:chExt cx="5768237" cy="1958610"/>
          </a:xfrm>
        </p:grpSpPr>
        <p:sp>
          <p:nvSpPr>
            <p:cNvPr id="40" name="Rectangle 39"/>
            <p:cNvSpPr/>
            <p:nvPr/>
          </p:nvSpPr>
          <p:spPr>
            <a:xfrm>
              <a:off x="838202" y="2209801"/>
              <a:ext cx="5768237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4) Objective</a:t>
              </a:r>
            </a:p>
            <a:p>
              <a:pPr lvl="0"/>
              <a:endParaRPr lang="en-US" b="1" dirty="0" smtClean="0"/>
            </a:p>
            <a:p>
              <a:pPr lvl="0"/>
              <a:r>
                <a:rPr lang="x-none" b="1" dirty="0" smtClean="0"/>
                <a:t>maximize</a:t>
              </a:r>
              <a:r>
                <a:rPr lang="en-US" b="1" dirty="0" smtClean="0"/>
                <a:t>:</a:t>
              </a:r>
              <a:r>
                <a:rPr lang="x-none" dirty="0" smtClean="0"/>
                <a:t> </a:t>
              </a:r>
              <a:r>
                <a:rPr lang="x-none" dirty="0"/>
                <a:t>x + y + z </a:t>
              </a:r>
              <a:endParaRPr lang="en-US" dirty="0" smtClean="0"/>
            </a:p>
            <a:p>
              <a:pPr lvl="0"/>
              <a:r>
                <a:rPr lang="x-none" i="1" dirty="0" smtClean="0"/>
                <a:t>(</a:t>
              </a:r>
              <a:r>
                <a:rPr lang="x-none" i="1" dirty="0"/>
                <a:t>show as many features as possible)</a:t>
              </a:r>
            </a:p>
          </p:txBody>
        </p:sp>
      </p:grpSp>
      <p:grpSp>
        <p:nvGrpSpPr>
          <p:cNvPr id="42" name="Group 13"/>
          <p:cNvGrpSpPr/>
          <p:nvPr/>
        </p:nvGrpSpPr>
        <p:grpSpPr>
          <a:xfrm>
            <a:off x="244339" y="1441801"/>
            <a:ext cx="3406661" cy="1646840"/>
            <a:chOff x="432699" y="3496344"/>
            <a:chExt cx="3406661" cy="1995569"/>
          </a:xfrm>
        </p:grpSpPr>
        <p:sp>
          <p:nvSpPr>
            <p:cNvPr id="44" name="Rectangular Callout 43"/>
            <p:cNvSpPr/>
            <p:nvPr/>
          </p:nvSpPr>
          <p:spPr>
            <a:xfrm>
              <a:off x="432699" y="3496344"/>
              <a:ext cx="3406661" cy="1995569"/>
            </a:xfrm>
            <a:prstGeom prst="wedgeRectCallout">
              <a:avLst>
                <a:gd name="adj1" fmla="val 102805"/>
                <a:gd name="adj2" fmla="val -50450"/>
              </a:avLst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60500" y="3526455"/>
              <a:ext cx="3378860" cy="1752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ln>
                    <a:solidFill>
                      <a:srgbClr val="FF0000"/>
                    </a:solidFill>
                  </a:ln>
                </a:rPr>
                <a:t>Merge Partitions:</a:t>
              </a:r>
              <a:endParaRPr lang="en-US" sz="3200" b="1" dirty="0">
                <a:ln>
                  <a:solidFill>
                    <a:srgbClr val="FF0000"/>
                  </a:solidFill>
                </a:ln>
              </a:endParaRPr>
            </a:p>
            <a:p>
              <a:r>
                <a:rPr lang="en-US" sz="2800" b="1" dirty="0" smtClean="0">
                  <a:ln>
                    <a:solidFill>
                      <a:srgbClr val="FF0000"/>
                    </a:solidFill>
                  </a:ln>
                </a:rPr>
                <a:t>Lemma: </a:t>
              </a:r>
              <a:r>
                <a:rPr lang="en-US" sz="2800" dirty="0" smtClean="0">
                  <a:ln>
                    <a:solidFill>
                      <a:srgbClr val="FF0000"/>
                    </a:solidFill>
                  </a:ln>
                </a:rPr>
                <a:t>One pass algorithm for merging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636715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173038"/>
            <a:ext cx="8229600" cy="941387"/>
          </a:xfrm>
        </p:spPr>
        <p:txBody>
          <a:bodyPr>
            <a:normAutofit/>
          </a:bodyPr>
          <a:lstStyle/>
          <a:p>
            <a:r>
              <a:rPr lang="en-US" dirty="0" smtClean="0"/>
              <a:t>Details: Minimizing Constraints</a:t>
            </a:r>
            <a:endParaRPr lang="x-none" dirty="0"/>
          </a:p>
        </p:txBody>
      </p:sp>
      <p:sp>
        <p:nvSpPr>
          <p:cNvPr id="96" name="Shape 96"/>
          <p:cNvSpPr/>
          <p:nvPr/>
        </p:nvSpPr>
        <p:spPr>
          <a:xfrm>
            <a:off x="27342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1746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8" name="Shape 98"/>
          <p:cNvSpPr/>
          <p:nvPr/>
        </p:nvSpPr>
        <p:spPr>
          <a:xfrm>
            <a:off x="8394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f1</a:t>
            </a:r>
          </a:p>
        </p:txBody>
      </p:sp>
      <p:sp>
        <p:nvSpPr>
          <p:cNvPr id="99" name="Shape 99"/>
          <p:cNvSpPr/>
          <p:nvPr/>
        </p:nvSpPr>
        <p:spPr>
          <a:xfrm>
            <a:off x="839400" y="274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f2</a:t>
            </a:r>
          </a:p>
        </p:txBody>
      </p:sp>
      <p:sp>
        <p:nvSpPr>
          <p:cNvPr id="100" name="Shape 100"/>
          <p:cNvSpPr/>
          <p:nvPr/>
        </p:nvSpPr>
        <p:spPr>
          <a:xfrm>
            <a:off x="25206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f3</a:t>
            </a:r>
          </a:p>
        </p:txBody>
      </p:sp>
      <p:sp>
        <p:nvSpPr>
          <p:cNvPr id="101" name="Shape 101"/>
          <p:cNvSpPr/>
          <p:nvPr/>
        </p:nvSpPr>
        <p:spPr>
          <a:xfrm>
            <a:off x="2435400" y="298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f4</a:t>
            </a:r>
          </a:p>
        </p:txBody>
      </p:sp>
      <p:sp>
        <p:nvSpPr>
          <p:cNvPr id="102" name="Shape 102"/>
          <p:cNvSpPr/>
          <p:nvPr/>
        </p:nvSpPr>
        <p:spPr>
          <a:xfrm>
            <a:off x="3719120" y="28278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f6</a:t>
            </a:r>
          </a:p>
        </p:txBody>
      </p:sp>
      <p:sp>
        <p:nvSpPr>
          <p:cNvPr id="103" name="Shape 103"/>
          <p:cNvSpPr/>
          <p:nvPr/>
        </p:nvSpPr>
        <p:spPr>
          <a:xfrm>
            <a:off x="4111800" y="1662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f5</a:t>
            </a:r>
          </a:p>
        </p:txBody>
      </p:sp>
      <p:sp>
        <p:nvSpPr>
          <p:cNvPr id="104" name="Shape 104"/>
          <p:cNvSpPr/>
          <p:nvPr/>
        </p:nvSpPr>
        <p:spPr>
          <a:xfrm>
            <a:off x="513160" y="1269560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22032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36510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1746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/>
              <a:t>P1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16629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P2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3361275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P3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10824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 dirty="0">
                <a:solidFill>
                  <a:srgbClr val="C0504D"/>
                </a:solidFill>
              </a:rPr>
              <a:t>x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2884200" y="3664885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y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43320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z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173560" y="1390080"/>
            <a:ext cx="5006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T1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4793101" y="1440880"/>
            <a:ext cx="500699" cy="441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D791-0C0A-3D40-9765-1C934BDCFA6F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27</a:t>
            </a:fld>
            <a:endParaRPr lang="en-US" dirty="0"/>
          </a:p>
        </p:txBody>
      </p:sp>
      <p:grpSp>
        <p:nvGrpSpPr>
          <p:cNvPr id="29" name="Group 9"/>
          <p:cNvGrpSpPr/>
          <p:nvPr/>
        </p:nvGrpSpPr>
        <p:grpSpPr>
          <a:xfrm>
            <a:off x="5456361" y="1216025"/>
            <a:ext cx="3555559" cy="1377012"/>
            <a:chOff x="838202" y="2209801"/>
            <a:chExt cx="5768237" cy="1958610"/>
          </a:xfrm>
        </p:grpSpPr>
        <p:sp>
          <p:nvSpPr>
            <p:cNvPr id="30" name="Rectangle 29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1) Partitions</a:t>
              </a:r>
            </a:p>
            <a:p>
              <a:pPr lvl="0"/>
              <a:r>
                <a:rPr lang="x-none" dirty="0"/>
                <a:t>P1: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only in T1</a:t>
              </a:r>
            </a:p>
            <a:p>
              <a:pPr lvl="0"/>
              <a:r>
                <a:rPr lang="x-none" dirty="0"/>
                <a:t>P2: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in both T1 &amp; T2</a:t>
              </a:r>
            </a:p>
            <a:p>
              <a:pPr lvl="0"/>
              <a:r>
                <a:rPr lang="x-none" dirty="0"/>
                <a:t>P3: features shwon only in </a:t>
              </a:r>
              <a:r>
                <a:rPr lang="x-none" dirty="0" smtClean="0"/>
                <a:t>T2</a:t>
              </a:r>
              <a:endParaRPr lang="en-US" baseline="300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grpSp>
        <p:nvGrpSpPr>
          <p:cNvPr id="33" name="Group 9"/>
          <p:cNvGrpSpPr/>
          <p:nvPr/>
        </p:nvGrpSpPr>
        <p:grpSpPr>
          <a:xfrm>
            <a:off x="5456361" y="2774471"/>
            <a:ext cx="3555559" cy="1377012"/>
            <a:chOff x="838202" y="2209801"/>
            <a:chExt cx="5768237" cy="1958610"/>
          </a:xfrm>
        </p:grpSpPr>
        <p:sp>
          <p:nvSpPr>
            <p:cNvPr id="34" name="Rectangle 33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2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Variables (for each zoom level)</a:t>
              </a:r>
            </a:p>
            <a:p>
              <a:pPr lvl="0"/>
              <a:r>
                <a:rPr lang="x-none" dirty="0"/>
                <a:t>x: # features </a:t>
              </a:r>
              <a:r>
                <a:rPr lang="en-US" dirty="0" smtClean="0"/>
                <a:t>to </a:t>
              </a:r>
              <a:r>
                <a:rPr lang="x-none" dirty="0" smtClean="0"/>
                <a:t>show </a:t>
              </a:r>
              <a:r>
                <a:rPr lang="x-none" dirty="0"/>
                <a:t>from P1</a:t>
              </a:r>
            </a:p>
            <a:p>
              <a:pPr lvl="0"/>
              <a:r>
                <a:rPr lang="x-none" dirty="0" smtClean="0"/>
                <a:t>y</a:t>
              </a:r>
              <a:r>
                <a:rPr lang="x-none" dirty="0"/>
                <a:t>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P2</a:t>
              </a:r>
            </a:p>
            <a:p>
              <a:pPr lvl="0"/>
              <a:r>
                <a:rPr lang="x-none" dirty="0"/>
                <a:t>z: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</a:t>
              </a:r>
              <a:r>
                <a:rPr lang="x-none" dirty="0" smtClean="0"/>
                <a:t>P3</a:t>
              </a:r>
              <a:endParaRPr lang="x-none" dirty="0"/>
            </a:p>
          </p:txBody>
        </p:sp>
      </p:grpSp>
      <p:grpSp>
        <p:nvGrpSpPr>
          <p:cNvPr id="36" name="Group 9"/>
          <p:cNvGrpSpPr/>
          <p:nvPr/>
        </p:nvGrpSpPr>
        <p:grpSpPr>
          <a:xfrm>
            <a:off x="425420" y="4385945"/>
            <a:ext cx="3555559" cy="1807900"/>
            <a:chOff x="838202" y="2209800"/>
            <a:chExt cx="5768237" cy="2571489"/>
          </a:xfrm>
        </p:grpSpPr>
        <p:sp>
          <p:nvSpPr>
            <p:cNvPr id="37" name="Rectangle 36"/>
            <p:cNvSpPr/>
            <p:nvPr/>
          </p:nvSpPr>
          <p:spPr>
            <a:xfrm>
              <a:off x="838202" y="2209800"/>
              <a:ext cx="5636375" cy="2571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14402" y="2286000"/>
              <a:ext cx="5692037" cy="2495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3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Constraints</a:t>
              </a:r>
            </a:p>
            <a:p>
              <a:pPr lvl="0"/>
              <a:r>
                <a:rPr lang="x-none" dirty="0"/>
                <a:t>0 &lt;= x + y &lt;= 2 (constraint from T1)</a:t>
              </a:r>
            </a:p>
            <a:p>
              <a:pPr lvl="0"/>
              <a:r>
                <a:rPr lang="x-none" dirty="0"/>
                <a:t>0 &lt;= y + z &lt;= 2 (constraint from T2)</a:t>
              </a:r>
            </a:p>
            <a:p>
              <a:pPr lvl="0"/>
              <a:r>
                <a:rPr lang="x-none" dirty="0"/>
                <a:t>0 &lt;= x &lt;= 2 (constraint from P1)</a:t>
              </a:r>
            </a:p>
            <a:p>
              <a:pPr lvl="0"/>
              <a:r>
                <a:rPr lang="x-none" dirty="0"/>
                <a:t>0 &lt;= y &lt;= 2 (constraint from P2)</a:t>
              </a:r>
            </a:p>
            <a:p>
              <a:pPr lvl="0"/>
              <a:r>
                <a:rPr lang="x-none" dirty="0"/>
                <a:t>0 &lt;= z &lt;= 2 (constraint from P3)</a:t>
              </a:r>
            </a:p>
          </p:txBody>
        </p:sp>
      </p:grpSp>
      <p:grpSp>
        <p:nvGrpSpPr>
          <p:cNvPr id="39" name="Group 9"/>
          <p:cNvGrpSpPr/>
          <p:nvPr/>
        </p:nvGrpSpPr>
        <p:grpSpPr>
          <a:xfrm>
            <a:off x="4352320" y="4385542"/>
            <a:ext cx="3555559" cy="1377012"/>
            <a:chOff x="838202" y="2209801"/>
            <a:chExt cx="5768237" cy="1958610"/>
          </a:xfrm>
        </p:grpSpPr>
        <p:sp>
          <p:nvSpPr>
            <p:cNvPr id="40" name="Rectangle 39"/>
            <p:cNvSpPr/>
            <p:nvPr/>
          </p:nvSpPr>
          <p:spPr>
            <a:xfrm>
              <a:off x="838202" y="2209801"/>
              <a:ext cx="5768237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4) Objective</a:t>
              </a:r>
            </a:p>
            <a:p>
              <a:pPr lvl="0"/>
              <a:endParaRPr lang="en-US" b="1" dirty="0" smtClean="0"/>
            </a:p>
            <a:p>
              <a:pPr lvl="0"/>
              <a:r>
                <a:rPr lang="x-none" b="1" dirty="0" smtClean="0"/>
                <a:t>maximize</a:t>
              </a:r>
              <a:r>
                <a:rPr lang="en-US" b="1" dirty="0" smtClean="0"/>
                <a:t>:</a:t>
              </a:r>
              <a:r>
                <a:rPr lang="x-none" dirty="0" smtClean="0"/>
                <a:t> </a:t>
              </a:r>
              <a:r>
                <a:rPr lang="x-none" dirty="0"/>
                <a:t>x + y + z </a:t>
              </a:r>
              <a:endParaRPr lang="en-US" dirty="0" smtClean="0"/>
            </a:p>
            <a:p>
              <a:pPr lvl="0"/>
              <a:r>
                <a:rPr lang="x-none" i="1" dirty="0" smtClean="0"/>
                <a:t>(</a:t>
              </a:r>
              <a:r>
                <a:rPr lang="x-none" i="1" dirty="0"/>
                <a:t>show as many features as possible)</a:t>
              </a:r>
            </a:p>
          </p:txBody>
        </p:sp>
      </p:grpSp>
      <p:grpSp>
        <p:nvGrpSpPr>
          <p:cNvPr id="42" name="Group 13"/>
          <p:cNvGrpSpPr/>
          <p:nvPr/>
        </p:nvGrpSpPr>
        <p:grpSpPr>
          <a:xfrm>
            <a:off x="4205120" y="992931"/>
            <a:ext cx="4766160" cy="2440761"/>
            <a:chOff x="-47061" y="3496343"/>
            <a:chExt cx="4766160" cy="2957607"/>
          </a:xfrm>
        </p:grpSpPr>
        <p:sp>
          <p:nvSpPr>
            <p:cNvPr id="44" name="Rectangular Callout 43"/>
            <p:cNvSpPr/>
            <p:nvPr/>
          </p:nvSpPr>
          <p:spPr>
            <a:xfrm>
              <a:off x="-47061" y="3496343"/>
              <a:ext cx="4766160" cy="2957607"/>
            </a:xfrm>
            <a:prstGeom prst="wedgeRectCallout">
              <a:avLst>
                <a:gd name="adj1" fmla="val -95408"/>
                <a:gd name="adj2" fmla="val 88472"/>
              </a:avLst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9819" y="3526455"/>
              <a:ext cx="4598640" cy="2647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ln>
                    <a:solidFill>
                      <a:srgbClr val="FF0000"/>
                    </a:solidFill>
                  </a:ln>
                </a:rPr>
                <a:t>Constraints only “Critical Nodes”</a:t>
              </a:r>
              <a:endParaRPr lang="en-US" sz="3200" dirty="0" smtClean="0">
                <a:ln>
                  <a:solidFill>
                    <a:srgbClr val="FF0000"/>
                  </a:solidFill>
                </a:ln>
              </a:endParaRPr>
            </a:p>
            <a:p>
              <a:r>
                <a:rPr lang="en-US" sz="3200" b="1" dirty="0" smtClean="0">
                  <a:ln>
                    <a:solidFill>
                      <a:srgbClr val="FF0000"/>
                    </a:solidFill>
                  </a:ln>
                </a:rPr>
                <a:t>Lemma: </a:t>
              </a:r>
              <a:r>
                <a:rPr lang="en-US" sz="3200" dirty="0" smtClean="0">
                  <a:ln>
                    <a:solidFill>
                      <a:srgbClr val="FF0000"/>
                    </a:solidFill>
                  </a:ln>
                </a:rPr>
                <a:t>Equivalent formulation.</a:t>
              </a:r>
            </a:p>
          </p:txBody>
        </p:sp>
      </p:grpSp>
      <p:grpSp>
        <p:nvGrpSpPr>
          <p:cNvPr id="46" name="Group 13"/>
          <p:cNvGrpSpPr/>
          <p:nvPr/>
        </p:nvGrpSpPr>
        <p:grpSpPr>
          <a:xfrm>
            <a:off x="4205120" y="3433693"/>
            <a:ext cx="4806800" cy="2428627"/>
            <a:chOff x="432699" y="3496343"/>
            <a:chExt cx="3901572" cy="2942904"/>
          </a:xfrm>
        </p:grpSpPr>
        <p:sp>
          <p:nvSpPr>
            <p:cNvPr id="47" name="Rectangular Callout 46"/>
            <p:cNvSpPr/>
            <p:nvPr/>
          </p:nvSpPr>
          <p:spPr>
            <a:xfrm>
              <a:off x="432699" y="3496343"/>
              <a:ext cx="3868585" cy="2942904"/>
            </a:xfrm>
            <a:prstGeom prst="wedgeRectCallout">
              <a:avLst>
                <a:gd name="adj1" fmla="val -49559"/>
                <a:gd name="adj2" fmla="val 21199"/>
              </a:avLst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60499" y="3526455"/>
              <a:ext cx="3873772" cy="2722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n>
                    <a:solidFill>
                      <a:srgbClr val="FF0000"/>
                    </a:solidFill>
                  </a:ln>
                </a:rPr>
                <a:t>Lemma: </a:t>
              </a:r>
              <a:r>
                <a:rPr lang="en-US" sz="2800" dirty="0" smtClean="0">
                  <a:ln>
                    <a:solidFill>
                      <a:srgbClr val="FF0000"/>
                    </a:solidFill>
                  </a:ln>
                </a:rPr>
                <a:t>If all features </a:t>
              </a:r>
              <a:r>
                <a:rPr lang="en-US" sz="2800" i="1" dirty="0" smtClean="0">
                  <a:ln>
                    <a:solidFill>
                      <a:srgbClr val="FF0000"/>
                    </a:solidFill>
                  </a:ln>
                </a:rPr>
                <a:t>bounded</a:t>
              </a:r>
              <a:r>
                <a:rPr lang="en-US" sz="2800" dirty="0" smtClean="0">
                  <a:ln>
                    <a:solidFill>
                      <a:srgbClr val="FF0000"/>
                    </a:solidFill>
                  </a:ln>
                </a:rPr>
                <a:t>:</a:t>
              </a:r>
            </a:p>
            <a:p>
              <a:endParaRPr lang="en-US" sz="2800" dirty="0">
                <a:ln>
                  <a:solidFill>
                    <a:srgbClr val="FF0000"/>
                  </a:solidFill>
                </a:ln>
              </a:endParaRPr>
            </a:p>
            <a:p>
              <a:r>
                <a:rPr lang="en-US" sz="2800" dirty="0" smtClean="0">
                  <a:ln>
                    <a:solidFill>
                      <a:srgbClr val="FF0000"/>
                    </a:solidFill>
                  </a:ln>
                </a:rPr>
                <a:t>Linear number of variables and constraints in the program.</a:t>
              </a:r>
              <a:endParaRPr lang="en-US" sz="2400" dirty="0" smtClean="0">
                <a:ln>
                  <a:solidFill>
                    <a:srgbClr val="FF0000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855692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173038"/>
            <a:ext cx="8229600" cy="941387"/>
          </a:xfrm>
        </p:spPr>
        <p:txBody>
          <a:bodyPr>
            <a:normAutofit/>
          </a:bodyPr>
          <a:lstStyle/>
          <a:p>
            <a:r>
              <a:rPr lang="en-US" dirty="0" smtClean="0"/>
              <a:t>Details: Relaxing Integer Constraint</a:t>
            </a:r>
            <a:endParaRPr lang="x-none" dirty="0"/>
          </a:p>
        </p:txBody>
      </p:sp>
      <p:sp>
        <p:nvSpPr>
          <p:cNvPr id="96" name="Shape 96"/>
          <p:cNvSpPr/>
          <p:nvPr/>
        </p:nvSpPr>
        <p:spPr>
          <a:xfrm>
            <a:off x="27342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1746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8" name="Shape 98"/>
          <p:cNvSpPr/>
          <p:nvPr/>
        </p:nvSpPr>
        <p:spPr>
          <a:xfrm>
            <a:off x="8394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f1</a:t>
            </a:r>
          </a:p>
        </p:txBody>
      </p:sp>
      <p:sp>
        <p:nvSpPr>
          <p:cNvPr id="99" name="Shape 99"/>
          <p:cNvSpPr/>
          <p:nvPr/>
        </p:nvSpPr>
        <p:spPr>
          <a:xfrm>
            <a:off x="839400" y="274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f2</a:t>
            </a:r>
          </a:p>
        </p:txBody>
      </p:sp>
      <p:sp>
        <p:nvSpPr>
          <p:cNvPr id="100" name="Shape 100"/>
          <p:cNvSpPr/>
          <p:nvPr/>
        </p:nvSpPr>
        <p:spPr>
          <a:xfrm>
            <a:off x="25206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f3</a:t>
            </a:r>
          </a:p>
        </p:txBody>
      </p:sp>
      <p:sp>
        <p:nvSpPr>
          <p:cNvPr id="101" name="Shape 101"/>
          <p:cNvSpPr/>
          <p:nvPr/>
        </p:nvSpPr>
        <p:spPr>
          <a:xfrm>
            <a:off x="2435400" y="298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f4</a:t>
            </a:r>
          </a:p>
        </p:txBody>
      </p:sp>
      <p:sp>
        <p:nvSpPr>
          <p:cNvPr id="102" name="Shape 102"/>
          <p:cNvSpPr/>
          <p:nvPr/>
        </p:nvSpPr>
        <p:spPr>
          <a:xfrm>
            <a:off x="3719120" y="28278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f6</a:t>
            </a:r>
          </a:p>
        </p:txBody>
      </p:sp>
      <p:sp>
        <p:nvSpPr>
          <p:cNvPr id="103" name="Shape 103"/>
          <p:cNvSpPr/>
          <p:nvPr/>
        </p:nvSpPr>
        <p:spPr>
          <a:xfrm>
            <a:off x="4111800" y="1662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f5</a:t>
            </a:r>
          </a:p>
        </p:txBody>
      </p:sp>
      <p:sp>
        <p:nvSpPr>
          <p:cNvPr id="104" name="Shape 104"/>
          <p:cNvSpPr/>
          <p:nvPr/>
        </p:nvSpPr>
        <p:spPr>
          <a:xfrm>
            <a:off x="513160" y="1269560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22032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36510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1746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/>
              <a:t>P1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16629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P2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3361275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P3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10824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 dirty="0">
                <a:solidFill>
                  <a:srgbClr val="C0504D"/>
                </a:solidFill>
              </a:rPr>
              <a:t>x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2884200" y="3664885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y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43320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z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173560" y="1390080"/>
            <a:ext cx="5006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T1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4793101" y="1440880"/>
            <a:ext cx="500699" cy="441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D791-0C0A-3D40-9765-1C934BDCFA6F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28</a:t>
            </a:fld>
            <a:endParaRPr lang="en-US" dirty="0"/>
          </a:p>
        </p:txBody>
      </p:sp>
      <p:grpSp>
        <p:nvGrpSpPr>
          <p:cNvPr id="29" name="Group 9"/>
          <p:cNvGrpSpPr/>
          <p:nvPr/>
        </p:nvGrpSpPr>
        <p:grpSpPr>
          <a:xfrm>
            <a:off x="5456361" y="1216025"/>
            <a:ext cx="3555559" cy="1377012"/>
            <a:chOff x="838202" y="2209801"/>
            <a:chExt cx="5768237" cy="1958610"/>
          </a:xfrm>
        </p:grpSpPr>
        <p:sp>
          <p:nvSpPr>
            <p:cNvPr id="30" name="Rectangle 29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1) Partitions</a:t>
              </a:r>
            </a:p>
            <a:p>
              <a:pPr lvl="0"/>
              <a:r>
                <a:rPr lang="x-none" dirty="0"/>
                <a:t>P1: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only in T1</a:t>
              </a:r>
            </a:p>
            <a:p>
              <a:pPr lvl="0"/>
              <a:r>
                <a:rPr lang="x-none" dirty="0"/>
                <a:t>P2: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in both T1 &amp; T2</a:t>
              </a:r>
            </a:p>
            <a:p>
              <a:pPr lvl="0"/>
              <a:r>
                <a:rPr lang="x-none" dirty="0"/>
                <a:t>P3: features shwon only in </a:t>
              </a:r>
              <a:r>
                <a:rPr lang="x-none" dirty="0" smtClean="0"/>
                <a:t>T2</a:t>
              </a:r>
              <a:endParaRPr lang="en-US" baseline="300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grpSp>
        <p:nvGrpSpPr>
          <p:cNvPr id="33" name="Group 9"/>
          <p:cNvGrpSpPr/>
          <p:nvPr/>
        </p:nvGrpSpPr>
        <p:grpSpPr>
          <a:xfrm>
            <a:off x="5456361" y="2774471"/>
            <a:ext cx="3555559" cy="1377012"/>
            <a:chOff x="838202" y="2209801"/>
            <a:chExt cx="5768237" cy="1958610"/>
          </a:xfrm>
        </p:grpSpPr>
        <p:sp>
          <p:nvSpPr>
            <p:cNvPr id="34" name="Rectangle 33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2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Variables (for each zoom level)</a:t>
              </a:r>
            </a:p>
            <a:p>
              <a:pPr lvl="0"/>
              <a:r>
                <a:rPr lang="x-none" dirty="0"/>
                <a:t>x: # features </a:t>
              </a:r>
              <a:r>
                <a:rPr lang="en-US" dirty="0" smtClean="0"/>
                <a:t>to </a:t>
              </a:r>
              <a:r>
                <a:rPr lang="x-none" dirty="0" smtClean="0"/>
                <a:t>show </a:t>
              </a:r>
              <a:r>
                <a:rPr lang="x-none" dirty="0"/>
                <a:t>from P1</a:t>
              </a:r>
            </a:p>
            <a:p>
              <a:pPr lvl="0"/>
              <a:r>
                <a:rPr lang="x-none" dirty="0" smtClean="0"/>
                <a:t>y</a:t>
              </a:r>
              <a:r>
                <a:rPr lang="x-none" dirty="0"/>
                <a:t>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P2</a:t>
              </a:r>
            </a:p>
            <a:p>
              <a:pPr lvl="0"/>
              <a:r>
                <a:rPr lang="x-none" dirty="0"/>
                <a:t>z: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</a:t>
              </a:r>
              <a:r>
                <a:rPr lang="x-none" dirty="0" smtClean="0"/>
                <a:t>P3</a:t>
              </a:r>
              <a:endParaRPr lang="x-none" dirty="0"/>
            </a:p>
          </p:txBody>
        </p:sp>
      </p:grpSp>
      <p:grpSp>
        <p:nvGrpSpPr>
          <p:cNvPr id="36" name="Group 9"/>
          <p:cNvGrpSpPr/>
          <p:nvPr/>
        </p:nvGrpSpPr>
        <p:grpSpPr>
          <a:xfrm>
            <a:off x="425420" y="4385945"/>
            <a:ext cx="3555559" cy="1807900"/>
            <a:chOff x="838202" y="2209800"/>
            <a:chExt cx="5768237" cy="2571489"/>
          </a:xfrm>
        </p:grpSpPr>
        <p:sp>
          <p:nvSpPr>
            <p:cNvPr id="37" name="Rectangle 36"/>
            <p:cNvSpPr/>
            <p:nvPr/>
          </p:nvSpPr>
          <p:spPr>
            <a:xfrm>
              <a:off x="838202" y="2209800"/>
              <a:ext cx="5636375" cy="2571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14402" y="2286000"/>
              <a:ext cx="5692037" cy="2495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3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Constraints</a:t>
              </a:r>
            </a:p>
            <a:p>
              <a:pPr lvl="0"/>
              <a:r>
                <a:rPr lang="x-none" dirty="0"/>
                <a:t>0 &lt;= x + y &lt;= 2 (constraint from T1)</a:t>
              </a:r>
            </a:p>
            <a:p>
              <a:pPr lvl="0"/>
              <a:r>
                <a:rPr lang="x-none" dirty="0"/>
                <a:t>0 &lt;= y + z &lt;= 2 (constraint from T2)</a:t>
              </a:r>
            </a:p>
            <a:p>
              <a:pPr lvl="0"/>
              <a:r>
                <a:rPr lang="x-none" dirty="0"/>
                <a:t>0 &lt;= x &lt;= 2 (constraint from P1)</a:t>
              </a:r>
            </a:p>
            <a:p>
              <a:pPr lvl="0"/>
              <a:r>
                <a:rPr lang="x-none" dirty="0"/>
                <a:t>0 &lt;= y &lt;= 2 (constraint from P2)</a:t>
              </a:r>
            </a:p>
            <a:p>
              <a:pPr lvl="0"/>
              <a:r>
                <a:rPr lang="x-none" dirty="0"/>
                <a:t>0 &lt;= z &lt;= 2 (constraint from P3)</a:t>
              </a:r>
            </a:p>
          </p:txBody>
        </p:sp>
      </p:grpSp>
      <p:grpSp>
        <p:nvGrpSpPr>
          <p:cNvPr id="42" name="Group 13"/>
          <p:cNvGrpSpPr/>
          <p:nvPr/>
        </p:nvGrpSpPr>
        <p:grpSpPr>
          <a:xfrm>
            <a:off x="312209" y="2207300"/>
            <a:ext cx="4019791" cy="4057545"/>
            <a:chOff x="432699" y="3506053"/>
            <a:chExt cx="4019791" cy="3877876"/>
          </a:xfrm>
        </p:grpSpPr>
        <p:sp>
          <p:nvSpPr>
            <p:cNvPr id="44" name="Rectangular Callout 43"/>
            <p:cNvSpPr/>
            <p:nvPr/>
          </p:nvSpPr>
          <p:spPr>
            <a:xfrm>
              <a:off x="432699" y="3506053"/>
              <a:ext cx="4019791" cy="3877876"/>
            </a:xfrm>
            <a:prstGeom prst="wedgeRectCallout">
              <a:avLst>
                <a:gd name="adj1" fmla="val 81274"/>
                <a:gd name="adj2" fmla="val -28514"/>
              </a:avLst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60500" y="3526454"/>
              <a:ext cx="3991990" cy="3265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n>
                    <a:solidFill>
                      <a:srgbClr val="FF0000"/>
                    </a:solidFill>
                  </a:ln>
                </a:rPr>
                <a:t>Relax integer constraint:</a:t>
              </a:r>
            </a:p>
            <a:p>
              <a:endParaRPr lang="en-US" sz="2400" dirty="0" smtClean="0">
                <a:ln>
                  <a:solidFill>
                    <a:srgbClr val="FF0000"/>
                  </a:solidFill>
                </a:ln>
              </a:endParaRPr>
            </a:p>
            <a:p>
              <a:r>
                <a:rPr lang="en-US" sz="2400" dirty="0" smtClean="0">
                  <a:ln>
                    <a:solidFill>
                      <a:srgbClr val="FF0000"/>
                    </a:solidFill>
                  </a:ln>
                </a:rPr>
                <a:t>- Integer program P</a:t>
              </a:r>
            </a:p>
            <a:p>
              <a:r>
                <a:rPr lang="en-US" sz="2400" dirty="0" smtClean="0">
                  <a:ln>
                    <a:solidFill>
                      <a:srgbClr val="FF0000"/>
                    </a:solidFill>
                  </a:ln>
                </a:rPr>
                <a:t>- Relaxed program </a:t>
              </a:r>
              <a:r>
                <a:rPr lang="en-US" sz="2400" dirty="0" err="1" smtClean="0">
                  <a:ln>
                    <a:solidFill>
                      <a:srgbClr val="FF0000"/>
                    </a:solidFill>
                  </a:ln>
                </a:rPr>
                <a:t>Pr</a:t>
              </a:r>
              <a:endParaRPr lang="en-US" sz="2400" dirty="0" smtClean="0">
                <a:ln>
                  <a:solidFill>
                    <a:srgbClr val="FF0000"/>
                  </a:solidFill>
                </a:ln>
              </a:endParaRPr>
            </a:p>
            <a:p>
              <a:endParaRPr lang="en-US" sz="2400" dirty="0">
                <a:ln>
                  <a:solidFill>
                    <a:srgbClr val="FF0000"/>
                  </a:solidFill>
                </a:ln>
              </a:endParaRPr>
            </a:p>
            <a:p>
              <a:r>
                <a:rPr lang="en-US" sz="2400" b="1" dirty="0" smtClean="0">
                  <a:ln>
                    <a:solidFill>
                      <a:srgbClr val="FF0000"/>
                    </a:solidFill>
                  </a:ln>
                </a:rPr>
                <a:t>Lemma: </a:t>
              </a:r>
              <a:r>
                <a:rPr lang="en-US" sz="2400" dirty="0" err="1" smtClean="0">
                  <a:ln>
                    <a:solidFill>
                      <a:srgbClr val="FF0000"/>
                    </a:solidFill>
                  </a:ln>
                </a:rPr>
                <a:t>F</a:t>
              </a:r>
              <a:r>
                <a:rPr lang="en-US" sz="2000" baseline="-25000" dirty="0" err="1" smtClean="0">
                  <a:ln>
                    <a:solidFill>
                      <a:srgbClr val="FF0000"/>
                    </a:solidFill>
                  </a:ln>
                </a:rPr>
                <a:t>l</a:t>
              </a:r>
              <a:r>
                <a:rPr lang="en-US" sz="2400" dirty="0" smtClean="0">
                  <a:ln>
                    <a:solidFill>
                      <a:srgbClr val="FF0000"/>
                    </a:solidFill>
                  </a:ln>
                </a:rPr>
                <a:t>(</a:t>
              </a:r>
              <a:r>
                <a:rPr lang="en-US" sz="2400" dirty="0" err="1" smtClean="0">
                  <a:ln>
                    <a:solidFill>
                      <a:srgbClr val="FF0000"/>
                    </a:solidFill>
                  </a:ln>
                </a:rPr>
                <a:t>Pr</a:t>
              </a:r>
              <a:r>
                <a:rPr lang="en-US" sz="2400" dirty="0" smtClean="0">
                  <a:ln>
                    <a:solidFill>
                      <a:srgbClr val="FF0000"/>
                    </a:solidFill>
                  </a:ln>
                </a:rPr>
                <a:t>) &lt;= F(P) &lt;= F(</a:t>
              </a:r>
              <a:r>
                <a:rPr lang="en-US" sz="2400" dirty="0" err="1" smtClean="0">
                  <a:ln>
                    <a:solidFill>
                      <a:srgbClr val="FF0000"/>
                    </a:solidFill>
                  </a:ln>
                </a:rPr>
                <a:t>Pr</a:t>
              </a:r>
              <a:r>
                <a:rPr lang="en-US" sz="2400" dirty="0" smtClean="0">
                  <a:ln>
                    <a:solidFill>
                      <a:srgbClr val="FF0000"/>
                    </a:solidFill>
                  </a:ln>
                </a:rPr>
                <a:t>)</a:t>
              </a:r>
            </a:p>
            <a:p>
              <a:endParaRPr lang="en-US" sz="2400" dirty="0" smtClean="0">
                <a:ln>
                  <a:solidFill>
                    <a:srgbClr val="FF0000"/>
                  </a:solidFill>
                </a:ln>
              </a:endParaRPr>
            </a:p>
            <a:p>
              <a:r>
                <a:rPr lang="en-US" sz="2400" dirty="0" smtClean="0">
                  <a:ln>
                    <a:solidFill>
                      <a:srgbClr val="FF0000"/>
                    </a:solidFill>
                  </a:ln>
                </a:rPr>
                <a:t>F: original objective</a:t>
              </a:r>
              <a:endParaRPr lang="en-US" sz="2400" dirty="0">
                <a:ln>
                  <a:solidFill>
                    <a:srgbClr val="FF0000"/>
                  </a:solidFill>
                </a:ln>
              </a:endParaRPr>
            </a:p>
            <a:p>
              <a:r>
                <a:rPr lang="en-US" sz="2400" dirty="0" err="1" smtClean="0">
                  <a:ln>
                    <a:solidFill>
                      <a:srgbClr val="FF0000"/>
                    </a:solidFill>
                  </a:ln>
                </a:rPr>
                <a:t>F</a:t>
              </a:r>
              <a:r>
                <a:rPr lang="en-US" sz="2400" baseline="-25000" dirty="0" err="1" smtClean="0">
                  <a:ln>
                    <a:solidFill>
                      <a:srgbClr val="FF0000"/>
                    </a:solidFill>
                  </a:ln>
                </a:rPr>
                <a:t>l</a:t>
              </a:r>
              <a:r>
                <a:rPr lang="en-US" sz="2400" dirty="0" smtClean="0">
                  <a:ln>
                    <a:solidFill>
                      <a:srgbClr val="FF0000"/>
                    </a:solidFill>
                  </a:ln>
                </a:rPr>
                <a:t>: rounding down to integer</a:t>
              </a:r>
              <a:endParaRPr lang="en-US" sz="2000" dirty="0" smtClean="0">
                <a:ln>
                  <a:solidFill>
                    <a:srgbClr val="FF0000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855692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173038"/>
            <a:ext cx="8229600" cy="941387"/>
          </a:xfrm>
        </p:spPr>
        <p:txBody>
          <a:bodyPr>
            <a:normAutofit/>
          </a:bodyPr>
          <a:lstStyle/>
          <a:p>
            <a:r>
              <a:rPr lang="en-US" dirty="0" smtClean="0"/>
              <a:t>Details: Formulating Objectives</a:t>
            </a:r>
            <a:endParaRPr lang="x-none" dirty="0"/>
          </a:p>
        </p:txBody>
      </p:sp>
      <p:sp>
        <p:nvSpPr>
          <p:cNvPr id="96" name="Shape 96"/>
          <p:cNvSpPr/>
          <p:nvPr/>
        </p:nvSpPr>
        <p:spPr>
          <a:xfrm>
            <a:off x="27342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174600" y="1451960"/>
            <a:ext cx="2559600" cy="23759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8" name="Shape 98"/>
          <p:cNvSpPr/>
          <p:nvPr/>
        </p:nvSpPr>
        <p:spPr>
          <a:xfrm>
            <a:off x="8394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f1</a:t>
            </a:r>
          </a:p>
        </p:txBody>
      </p:sp>
      <p:sp>
        <p:nvSpPr>
          <p:cNvPr id="99" name="Shape 99"/>
          <p:cNvSpPr/>
          <p:nvPr/>
        </p:nvSpPr>
        <p:spPr>
          <a:xfrm>
            <a:off x="839400" y="274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f2</a:t>
            </a:r>
          </a:p>
        </p:txBody>
      </p:sp>
      <p:sp>
        <p:nvSpPr>
          <p:cNvPr id="100" name="Shape 100"/>
          <p:cNvSpPr/>
          <p:nvPr/>
        </p:nvSpPr>
        <p:spPr>
          <a:xfrm>
            <a:off x="2520600" y="17322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f3</a:t>
            </a:r>
          </a:p>
        </p:txBody>
      </p:sp>
      <p:sp>
        <p:nvSpPr>
          <p:cNvPr id="101" name="Shape 101"/>
          <p:cNvSpPr/>
          <p:nvPr/>
        </p:nvSpPr>
        <p:spPr>
          <a:xfrm>
            <a:off x="2435400" y="2988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f4</a:t>
            </a:r>
          </a:p>
        </p:txBody>
      </p:sp>
      <p:sp>
        <p:nvSpPr>
          <p:cNvPr id="102" name="Shape 102"/>
          <p:cNvSpPr/>
          <p:nvPr/>
        </p:nvSpPr>
        <p:spPr>
          <a:xfrm>
            <a:off x="3719120" y="28278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f6</a:t>
            </a:r>
          </a:p>
        </p:txBody>
      </p:sp>
      <p:sp>
        <p:nvSpPr>
          <p:cNvPr id="103" name="Shape 103"/>
          <p:cNvSpPr/>
          <p:nvPr/>
        </p:nvSpPr>
        <p:spPr>
          <a:xfrm>
            <a:off x="4111800" y="1662627"/>
            <a:ext cx="486000" cy="605866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x-none" sz="1600" dirty="0"/>
              <a:t>f5</a:t>
            </a:r>
          </a:p>
        </p:txBody>
      </p:sp>
      <p:sp>
        <p:nvSpPr>
          <p:cNvPr id="104" name="Shape 104"/>
          <p:cNvSpPr/>
          <p:nvPr/>
        </p:nvSpPr>
        <p:spPr>
          <a:xfrm>
            <a:off x="513160" y="1269560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22032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3651000" y="1274735"/>
            <a:ext cx="1047600" cy="2753999"/>
          </a:xfrm>
          <a:prstGeom prst="roundRect">
            <a:avLst>
              <a:gd name="adj" fmla="val 16667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1746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/>
              <a:t>P1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1662900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P2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3361275" y="1065860"/>
            <a:ext cx="540299" cy="3861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/>
              <a:t>P3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10824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 dirty="0">
                <a:solidFill>
                  <a:srgbClr val="C0504D"/>
                </a:solidFill>
              </a:rPr>
              <a:t>x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2884200" y="3664885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y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4332000" y="3633310"/>
            <a:ext cx="3665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>
                <a:solidFill>
                  <a:srgbClr val="C0504D"/>
                </a:solidFill>
              </a:rPr>
              <a:t>z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173560" y="1390080"/>
            <a:ext cx="5006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T1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4793101" y="1440880"/>
            <a:ext cx="500699" cy="441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T2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0D791-0C0A-3D40-9765-1C934BDCFA6F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29</a:t>
            </a:fld>
            <a:endParaRPr lang="en-US" dirty="0"/>
          </a:p>
        </p:txBody>
      </p:sp>
      <p:grpSp>
        <p:nvGrpSpPr>
          <p:cNvPr id="29" name="Group 9"/>
          <p:cNvGrpSpPr/>
          <p:nvPr/>
        </p:nvGrpSpPr>
        <p:grpSpPr>
          <a:xfrm>
            <a:off x="5456361" y="1216025"/>
            <a:ext cx="3555559" cy="1377012"/>
            <a:chOff x="838202" y="2209801"/>
            <a:chExt cx="5768237" cy="1958610"/>
          </a:xfrm>
        </p:grpSpPr>
        <p:sp>
          <p:nvSpPr>
            <p:cNvPr id="30" name="Rectangle 29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1) Partitions</a:t>
              </a:r>
            </a:p>
            <a:p>
              <a:pPr lvl="0"/>
              <a:r>
                <a:rPr lang="x-none" dirty="0"/>
                <a:t>P1: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only in T1</a:t>
              </a:r>
            </a:p>
            <a:p>
              <a:pPr lvl="0"/>
              <a:r>
                <a:rPr lang="x-none" dirty="0"/>
                <a:t>P2: </a:t>
              </a:r>
              <a:r>
                <a:rPr lang="en-US" dirty="0" smtClean="0"/>
                <a:t>features </a:t>
              </a:r>
              <a:r>
                <a:rPr lang="x-none" dirty="0" smtClean="0"/>
                <a:t>shown </a:t>
              </a:r>
              <a:r>
                <a:rPr lang="x-none" dirty="0"/>
                <a:t>in both T1 &amp; T2</a:t>
              </a:r>
            </a:p>
            <a:p>
              <a:pPr lvl="0"/>
              <a:r>
                <a:rPr lang="x-none" dirty="0"/>
                <a:t>P3: features shwon only in </a:t>
              </a:r>
              <a:r>
                <a:rPr lang="x-none" dirty="0" smtClean="0"/>
                <a:t>T2</a:t>
              </a:r>
              <a:endParaRPr lang="en-US" baseline="300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grpSp>
        <p:nvGrpSpPr>
          <p:cNvPr id="33" name="Group 9"/>
          <p:cNvGrpSpPr/>
          <p:nvPr/>
        </p:nvGrpSpPr>
        <p:grpSpPr>
          <a:xfrm>
            <a:off x="5456361" y="2774471"/>
            <a:ext cx="3555559" cy="1377012"/>
            <a:chOff x="838202" y="2209801"/>
            <a:chExt cx="5768237" cy="1958610"/>
          </a:xfrm>
        </p:grpSpPr>
        <p:sp>
          <p:nvSpPr>
            <p:cNvPr id="34" name="Rectangle 33"/>
            <p:cNvSpPr/>
            <p:nvPr/>
          </p:nvSpPr>
          <p:spPr>
            <a:xfrm>
              <a:off x="838202" y="2209801"/>
              <a:ext cx="5636375" cy="1958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4402" y="2286000"/>
              <a:ext cx="5692037" cy="1707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2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Variables (for each zoom level)</a:t>
              </a:r>
            </a:p>
            <a:p>
              <a:pPr lvl="0"/>
              <a:r>
                <a:rPr lang="x-none" dirty="0"/>
                <a:t>x: # features </a:t>
              </a:r>
              <a:r>
                <a:rPr lang="en-US" dirty="0" smtClean="0"/>
                <a:t>to </a:t>
              </a:r>
              <a:r>
                <a:rPr lang="x-none" dirty="0" smtClean="0"/>
                <a:t>show </a:t>
              </a:r>
              <a:r>
                <a:rPr lang="x-none" dirty="0"/>
                <a:t>from P1</a:t>
              </a:r>
            </a:p>
            <a:p>
              <a:pPr lvl="0"/>
              <a:r>
                <a:rPr lang="x-none" dirty="0" smtClean="0"/>
                <a:t>y</a:t>
              </a:r>
              <a:r>
                <a:rPr lang="x-none" dirty="0"/>
                <a:t>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P2</a:t>
              </a:r>
            </a:p>
            <a:p>
              <a:pPr lvl="0"/>
              <a:r>
                <a:rPr lang="x-none" dirty="0"/>
                <a:t>z: # </a:t>
              </a:r>
              <a:r>
                <a:rPr lang="x-none" dirty="0" smtClean="0"/>
                <a:t>feature</a:t>
              </a:r>
              <a:r>
                <a:rPr lang="en-US" dirty="0" smtClean="0"/>
                <a:t>s</a:t>
              </a:r>
              <a:r>
                <a:rPr lang="x-none" dirty="0" smtClean="0"/>
                <a:t> </a:t>
              </a:r>
              <a:r>
                <a:rPr lang="x-none" dirty="0"/>
                <a:t>to show in </a:t>
              </a:r>
              <a:r>
                <a:rPr lang="x-none" dirty="0" smtClean="0"/>
                <a:t>P3</a:t>
              </a:r>
              <a:endParaRPr lang="x-none" dirty="0"/>
            </a:p>
          </p:txBody>
        </p:sp>
      </p:grpSp>
      <p:grpSp>
        <p:nvGrpSpPr>
          <p:cNvPr id="36" name="Group 9"/>
          <p:cNvGrpSpPr/>
          <p:nvPr/>
        </p:nvGrpSpPr>
        <p:grpSpPr>
          <a:xfrm>
            <a:off x="425420" y="4385945"/>
            <a:ext cx="3555559" cy="1807900"/>
            <a:chOff x="838202" y="2209800"/>
            <a:chExt cx="5768237" cy="2571489"/>
          </a:xfrm>
        </p:grpSpPr>
        <p:sp>
          <p:nvSpPr>
            <p:cNvPr id="37" name="Rectangle 36"/>
            <p:cNvSpPr/>
            <p:nvPr/>
          </p:nvSpPr>
          <p:spPr>
            <a:xfrm>
              <a:off x="838202" y="2209800"/>
              <a:ext cx="5636375" cy="2571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14402" y="2286000"/>
              <a:ext cx="5692037" cy="2495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n>
                    <a:solidFill>
                      <a:srgbClr val="800000"/>
                    </a:solidFill>
                  </a:ln>
                </a:rPr>
                <a:t>3</a:t>
              </a:r>
              <a:r>
                <a:rPr lang="en-US" dirty="0" smtClean="0">
                  <a:ln>
                    <a:solidFill>
                      <a:srgbClr val="800000"/>
                    </a:solidFill>
                  </a:ln>
                </a:rPr>
                <a:t>) Constraints</a:t>
              </a:r>
            </a:p>
            <a:p>
              <a:pPr lvl="0"/>
              <a:r>
                <a:rPr lang="x-none" dirty="0"/>
                <a:t>0 &lt;= x + y &lt;= 2 (constraint from T1)</a:t>
              </a:r>
            </a:p>
            <a:p>
              <a:pPr lvl="0"/>
              <a:r>
                <a:rPr lang="x-none" dirty="0"/>
                <a:t>0 &lt;= y + z &lt;= 2 (constraint from T2)</a:t>
              </a:r>
            </a:p>
            <a:p>
              <a:pPr lvl="0"/>
              <a:r>
                <a:rPr lang="x-none" dirty="0"/>
                <a:t>0 &lt;= x &lt;= 2 (constraint from P1)</a:t>
              </a:r>
            </a:p>
            <a:p>
              <a:pPr lvl="0"/>
              <a:r>
                <a:rPr lang="x-none" dirty="0"/>
                <a:t>0 &lt;= y &lt;= 2 (constraint from P2)</a:t>
              </a:r>
            </a:p>
            <a:p>
              <a:pPr lvl="0"/>
              <a:r>
                <a:rPr lang="x-none" dirty="0"/>
                <a:t>0 &lt;= z &lt;= 2 (constraint from P3)</a:t>
              </a:r>
            </a:p>
          </p:txBody>
        </p:sp>
      </p:grpSp>
      <p:sp>
        <p:nvSpPr>
          <p:cNvPr id="42" name="Rectangle 41"/>
          <p:cNvSpPr/>
          <p:nvPr/>
        </p:nvSpPr>
        <p:spPr>
          <a:xfrm>
            <a:off x="111014" y="1114424"/>
            <a:ext cx="4184370" cy="5241926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ln>
                  <a:solidFill>
                    <a:schemeClr val="accent2"/>
                  </a:solidFill>
                </a:ln>
                <a:solidFill>
                  <a:schemeClr val="accent2"/>
                </a:solidFill>
              </a:rPr>
              <a:t>Objectives: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1) </a:t>
            </a:r>
            <a:r>
              <a:rPr lang="x-none" sz="2000" b="1" dirty="0" smtClean="0">
                <a:solidFill>
                  <a:schemeClr val="tx1"/>
                </a:solidFill>
              </a:rPr>
              <a:t>Maximality</a:t>
            </a:r>
            <a:r>
              <a:rPr lang="x-none" sz="2000" b="1" dirty="0">
                <a:solidFill>
                  <a:schemeClr val="tx1"/>
                </a:solidFill>
              </a:rPr>
              <a:t>: </a:t>
            </a:r>
            <a:r>
              <a:rPr lang="x-none" sz="2000" dirty="0">
                <a:solidFill>
                  <a:schemeClr val="tx1"/>
                </a:solidFill>
              </a:rPr>
              <a:t>Show as many points as </a:t>
            </a:r>
            <a:r>
              <a:rPr lang="x-none" sz="2000" dirty="0" smtClean="0">
                <a:solidFill>
                  <a:schemeClr val="tx1"/>
                </a:solidFill>
              </a:rPr>
              <a:t>possible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Max. distinct records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Max. total records</a:t>
            </a:r>
            <a:endParaRPr lang="x-none" sz="2000" dirty="0">
              <a:solidFill>
                <a:schemeClr val="tx1"/>
              </a:solidFill>
            </a:endParaRPr>
          </a:p>
          <a:p>
            <a:endParaRPr lang="x-none" sz="2000" dirty="0">
              <a:solidFill>
                <a:schemeClr val="tx1"/>
              </a:solidFill>
            </a:endParaRP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2) </a:t>
            </a:r>
            <a:r>
              <a:rPr lang="x-none" sz="2000" b="1" dirty="0" smtClean="0">
                <a:solidFill>
                  <a:schemeClr val="tx1"/>
                </a:solidFill>
              </a:rPr>
              <a:t>Fairness</a:t>
            </a:r>
            <a:r>
              <a:rPr lang="x-none" sz="2000" b="1" dirty="0">
                <a:solidFill>
                  <a:schemeClr val="tx1"/>
                </a:solidFill>
              </a:rPr>
              <a:t>: </a:t>
            </a:r>
            <a:r>
              <a:rPr lang="x-none" sz="2000" dirty="0">
                <a:solidFill>
                  <a:schemeClr val="tx1"/>
                </a:solidFill>
              </a:rPr>
              <a:t>Every point needs to have  fair chance of being </a:t>
            </a:r>
            <a:r>
              <a:rPr lang="x-none" sz="2000" dirty="0" smtClean="0">
                <a:solidFill>
                  <a:schemeClr val="tx1"/>
                </a:solidFill>
              </a:rPr>
              <a:t>shown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342900" lvl="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Min. L2 norm of #records visible from each partition</a:t>
            </a:r>
            <a:endParaRPr lang="x-none" sz="2000" dirty="0">
              <a:solidFill>
                <a:schemeClr val="tx1"/>
              </a:solidFill>
            </a:endParaRPr>
          </a:p>
          <a:p>
            <a:endParaRPr lang="x-none" sz="2000" dirty="0">
              <a:solidFill>
                <a:schemeClr val="tx1"/>
              </a:solidFill>
            </a:endParaRP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3) </a:t>
            </a:r>
            <a:r>
              <a:rPr lang="x-none" sz="2000" b="1" dirty="0" smtClean="0">
                <a:solidFill>
                  <a:schemeClr val="tx1"/>
                </a:solidFill>
              </a:rPr>
              <a:t>Importance</a:t>
            </a:r>
            <a:r>
              <a:rPr lang="x-none" sz="2000" b="1" dirty="0">
                <a:solidFill>
                  <a:schemeClr val="tx1"/>
                </a:solidFill>
              </a:rPr>
              <a:t>: </a:t>
            </a:r>
            <a:r>
              <a:rPr lang="x-none" sz="2000" dirty="0">
                <a:solidFill>
                  <a:schemeClr val="tx1"/>
                </a:solidFill>
              </a:rPr>
              <a:t>We may want to favor features based on importance (e.g., star rating</a:t>
            </a:r>
            <a:r>
              <a:rPr lang="x-none" sz="2000" dirty="0" smtClean="0">
                <a:solidFill>
                  <a:schemeClr val="tx1"/>
                </a:solidFill>
              </a:rPr>
              <a:t>)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342900" lvl="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Max. weighted sum of records</a:t>
            </a:r>
            <a:endParaRPr lang="x-none" sz="20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51840" y="46736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36715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0055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Objectives Example: Pharmacies offering Flu vaccines</a:t>
            </a:r>
            <a:endParaRPr lang="x-none" dirty="0"/>
          </a:p>
        </p:txBody>
      </p:sp>
      <p:sp>
        <p:nvSpPr>
          <p:cNvPr id="176" name="Shape 176"/>
          <p:cNvSpPr txBox="1"/>
          <p:nvPr/>
        </p:nvSpPr>
        <p:spPr>
          <a:xfrm>
            <a:off x="901800" y="1568650"/>
            <a:ext cx="36576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x-none" dirty="0"/>
              <a:t>A solution considering only maximality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901800" y="3982961"/>
            <a:ext cx="36576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x-none" dirty="0"/>
              <a:t>Maximality + fairness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FC66-5C66-D243-82C4-A6CE857CA93B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30</a:t>
            </a:fld>
            <a:endParaRPr lang="en-US" dirty="0"/>
          </a:p>
        </p:txBody>
      </p:sp>
      <p:pic>
        <p:nvPicPr>
          <p:cNvPr id="2" name="Picture 1" descr="flu_linea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476" y="1417638"/>
            <a:ext cx="4354124" cy="2341562"/>
          </a:xfrm>
          <a:prstGeom prst="rect">
            <a:avLst/>
          </a:prstGeom>
        </p:spPr>
      </p:pic>
      <p:pic>
        <p:nvPicPr>
          <p:cNvPr id="3" name="Picture 2" descr="flu_subparti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476" y="3876598"/>
            <a:ext cx="4354124" cy="247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9296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Thinning problem: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Formal definitions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Challenges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General Framework for solving Thinning</a:t>
            </a:r>
          </a:p>
          <a:p>
            <a:r>
              <a:rPr lang="en-US" dirty="0" smtClean="0"/>
              <a:t>Specific solutions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86B5F-E09E-904A-B0BF-7040E8D31AB0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389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3602"/>
          </a:xfrm>
        </p:spPr>
        <p:txBody>
          <a:bodyPr>
            <a:normAutofit/>
          </a:bodyPr>
          <a:lstStyle/>
          <a:p>
            <a:r>
              <a:rPr lang="en-US" dirty="0" smtClean="0"/>
              <a:t>The Thinning Problem: </a:t>
            </a:r>
            <a:r>
              <a:rPr lang="en-US" dirty="0" err="1" smtClean="0"/>
              <a:t>Maximality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5/23/12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5" name="Group 9"/>
          <p:cNvGrpSpPr/>
          <p:nvPr/>
        </p:nvGrpSpPr>
        <p:grpSpPr>
          <a:xfrm>
            <a:off x="751840" y="1139548"/>
            <a:ext cx="7543800" cy="2518054"/>
            <a:chOff x="838200" y="2107168"/>
            <a:chExt cx="7543800" cy="1207477"/>
          </a:xfrm>
        </p:grpSpPr>
        <p:sp>
          <p:nvSpPr>
            <p:cNvPr id="6" name="Rectangle 5"/>
            <p:cNvSpPr/>
            <p:nvPr/>
          </p:nvSpPr>
          <p:spPr>
            <a:xfrm>
              <a:off x="838200" y="2107168"/>
              <a:ext cx="7543800" cy="12074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4400" y="2225040"/>
              <a:ext cx="7391400" cy="1018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n>
                    <a:solidFill>
                      <a:srgbClr val="800000"/>
                    </a:solidFill>
                  </a:ln>
                </a:rPr>
                <a:t>Input: </a:t>
              </a:r>
              <a:endParaRPr lang="en-US" sz="2400" dirty="0" smtClean="0">
                <a:ln>
                  <a:solidFill>
                    <a:srgbClr val="000000"/>
                  </a:solidFill>
                </a:ln>
              </a:endParaRPr>
            </a:p>
            <a:p>
              <a:pPr marL="342900" indent="-342900">
                <a:buFontTx/>
                <a:buChar char="-"/>
              </a:pP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Geoset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 G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= {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R1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 .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..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 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Rn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} over a spatial tree T(Z,N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)</a:t>
              </a:r>
            </a:p>
            <a:p>
              <a:pPr marL="342900" indent="-342900">
                <a:buFontTx/>
                <a:buChar char="-"/>
              </a:pP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Bound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K ∈ N on the number of visible records in any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cell </a:t>
              </a:r>
            </a:p>
            <a:p>
              <a:r>
                <a:rPr lang="en-US" sz="2400" dirty="0" smtClean="0">
                  <a:ln>
                    <a:solidFill>
                      <a:srgbClr val="800000"/>
                    </a:solidFill>
                  </a:ln>
                </a:rPr>
                <a:t>Output: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a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function </a:t>
              </a:r>
              <a:r>
                <a:rPr lang="en-US" sz="2000" i="1" dirty="0">
                  <a:ln>
                    <a:solidFill>
                      <a:srgbClr val="000000"/>
                    </a:solidFill>
                  </a:ln>
                </a:rPr>
                <a:t>min-level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M : {1,...,n} → {1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 …,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Z, Z + 1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}</a:t>
              </a:r>
              <a:endParaRPr lang="en-US" sz="2400" dirty="0" smtClean="0">
                <a:ln>
                  <a:solidFill>
                    <a:srgbClr val="800000"/>
                  </a:solidFill>
                </a:ln>
              </a:endParaRPr>
            </a:p>
            <a:p>
              <a:r>
                <a:rPr lang="en-US" sz="2400" dirty="0" smtClean="0">
                  <a:ln>
                    <a:solidFill>
                      <a:srgbClr val="800000"/>
                    </a:solidFill>
                  </a:ln>
                </a:rPr>
                <a:t>Such that: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∀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 smtClean="0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∈N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 , z ≤ Z: |</a:t>
              </a:r>
              <a:r>
                <a:rPr lang="en-US" sz="2000" dirty="0" err="1">
                  <a:ln>
                    <a:solidFill>
                      <a:srgbClr val="000000"/>
                    </a:solidFill>
                  </a:ln>
                </a:rPr>
                <a:t>VisM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(G,T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err="1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)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| ≤ 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K</a:t>
              </a:r>
            </a:p>
            <a:p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- 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VisM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(G,T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,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en-US" sz="2000" dirty="0" err="1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) is visible records </a:t>
              </a:r>
              <a:r>
                <a:rPr lang="en-US" sz="2000" dirty="0">
                  <a:ln>
                    <a:solidFill>
                      <a:srgbClr val="000000"/>
                    </a:solidFill>
                  </a:ln>
                </a:rPr>
                <a:t>at 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 smtClean="0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en-US" sz="2000" dirty="0" smtClean="0">
                  <a:ln>
                    <a:solidFill>
                      <a:srgbClr val="000000"/>
                    </a:solidFill>
                  </a:ln>
                </a:rPr>
                <a:t> </a:t>
              </a:r>
              <a:r>
                <a:rPr lang="pl-PL" sz="2000" dirty="0" smtClean="0">
                  <a:ln>
                    <a:solidFill>
                      <a:srgbClr val="000000"/>
                    </a:solidFill>
                  </a:ln>
                </a:rPr>
                <a:t>= {</a:t>
              </a:r>
              <a:r>
                <a:rPr lang="pl-PL" sz="2000" dirty="0" err="1">
                  <a:ln>
                    <a:solidFill>
                      <a:srgbClr val="000000"/>
                    </a:solidFill>
                  </a:ln>
                </a:rPr>
                <a:t>Ri</a:t>
              </a:r>
              <a:r>
                <a:rPr lang="pl-PL" sz="2000" dirty="0">
                  <a:ln>
                    <a:solidFill>
                      <a:srgbClr val="000000"/>
                    </a:solidFill>
                  </a:ln>
                </a:rPr>
                <a:t>|</a:t>
              </a:r>
              <a:r>
                <a:rPr lang="pl-PL" sz="2000" dirty="0" smtClean="0">
                  <a:ln>
                    <a:solidFill>
                      <a:srgbClr val="000000"/>
                    </a:solidFill>
                  </a:ln>
                </a:rPr>
                <a:t>(</a:t>
              </a:r>
              <a:r>
                <a:rPr lang="en-US" sz="2000" dirty="0" err="1" smtClean="0">
                  <a:ln>
                    <a:solidFill>
                      <a:srgbClr val="000000"/>
                    </a:solidFill>
                  </a:ln>
                </a:rPr>
                <a:t>c</a:t>
              </a:r>
              <a:r>
                <a:rPr lang="en-US" sz="2000" baseline="30000" dirty="0" err="1" smtClean="0">
                  <a:ln>
                    <a:solidFill>
                      <a:srgbClr val="000000"/>
                    </a:solidFill>
                  </a:ln>
                </a:rPr>
                <a:t>z</a:t>
              </a:r>
              <a:r>
                <a:rPr lang="en-US" sz="2000" baseline="-25000" dirty="0" err="1" smtClean="0">
                  <a:ln>
                    <a:solidFill>
                      <a:srgbClr val="000000"/>
                    </a:solidFill>
                  </a:ln>
                </a:rPr>
                <a:t>j</a:t>
              </a:r>
              <a:r>
                <a:rPr lang="pl-PL" sz="2000" dirty="0" smtClean="0">
                  <a:ln>
                    <a:solidFill>
                      <a:srgbClr val="000000"/>
                    </a:solidFill>
                  </a:ln>
                </a:rPr>
                <a:t>∈</a:t>
              </a:r>
              <a:r>
                <a:rPr lang="pl-PL" sz="2000" dirty="0" err="1">
                  <a:ln>
                    <a:solidFill>
                      <a:srgbClr val="000000"/>
                    </a:solidFill>
                  </a:ln>
                </a:rPr>
                <a:t>span</a:t>
              </a:r>
              <a:r>
                <a:rPr lang="pl-PL" sz="2000" dirty="0">
                  <a:ln>
                    <a:solidFill>
                      <a:srgbClr val="000000"/>
                    </a:solidFill>
                  </a:ln>
                </a:rPr>
                <a:t>(</a:t>
              </a:r>
              <a:r>
                <a:rPr lang="pl-PL" sz="2000" dirty="0" err="1">
                  <a:ln>
                    <a:solidFill>
                      <a:srgbClr val="000000"/>
                    </a:solidFill>
                  </a:ln>
                </a:rPr>
                <a:t>Ri</a:t>
              </a:r>
              <a:r>
                <a:rPr lang="pl-PL" sz="2000" dirty="0">
                  <a:ln>
                    <a:solidFill>
                      <a:srgbClr val="000000"/>
                    </a:solidFill>
                  </a:ln>
                </a:rPr>
                <a:t>))&amp;(M(j)≤z)}</a:t>
              </a:r>
              <a:endParaRPr lang="en-US" sz="20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3657600"/>
            <a:ext cx="8458200" cy="2392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3275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3602"/>
          </a:xfrm>
        </p:spPr>
        <p:txBody>
          <a:bodyPr>
            <a:normAutofit/>
          </a:bodyPr>
          <a:lstStyle/>
          <a:p>
            <a:r>
              <a:rPr lang="en-US" dirty="0" smtClean="0"/>
              <a:t>The Thinning Problem: </a:t>
            </a:r>
            <a:r>
              <a:rPr lang="en-US" dirty="0" err="1" smtClean="0"/>
              <a:t>Maximality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D364-70BB-7B41-B40B-F0281B06B4B0}" type="datetime1">
              <a:rPr lang="en-US" smtClean="0"/>
              <a:pPr/>
              <a:t>5/23/12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68254-CEFF-4EED-B034-B256F257CE13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3657600"/>
            <a:ext cx="8458200" cy="2392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7" name="Group 9"/>
          <p:cNvGrpSpPr/>
          <p:nvPr/>
        </p:nvGrpSpPr>
        <p:grpSpPr>
          <a:xfrm>
            <a:off x="746760" y="1302401"/>
            <a:ext cx="7543800" cy="1776075"/>
            <a:chOff x="838200" y="2107168"/>
            <a:chExt cx="7543800" cy="1102757"/>
          </a:xfrm>
        </p:grpSpPr>
        <p:sp>
          <p:nvSpPr>
            <p:cNvPr id="28" name="Rectangle 27"/>
            <p:cNvSpPr/>
            <p:nvPr/>
          </p:nvSpPr>
          <p:spPr>
            <a:xfrm>
              <a:off x="838200" y="2107168"/>
              <a:ext cx="7543800" cy="11027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4560" y="2143032"/>
              <a:ext cx="7391400" cy="1012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n>
                    <a:solidFill>
                      <a:srgbClr val="800000"/>
                    </a:solidFill>
                  </a:ln>
                </a:rPr>
                <a:t>Strong </a:t>
              </a:r>
              <a:r>
                <a:rPr lang="en-US" sz="2800" dirty="0" err="1" smtClean="0">
                  <a:ln>
                    <a:solidFill>
                      <a:srgbClr val="800000"/>
                    </a:solidFill>
                  </a:ln>
                </a:rPr>
                <a:t>Maximality</a:t>
              </a:r>
              <a:r>
                <a:rPr lang="en-US" sz="2800" dirty="0" smtClean="0">
                  <a:ln>
                    <a:solidFill>
                      <a:srgbClr val="800000"/>
                    </a:solidFill>
                  </a:ln>
                </a:rPr>
                <a:t> (Global Maxima): </a:t>
              </a:r>
            </a:p>
            <a:p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M 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is strongly maximal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if, does 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not exists M’ such that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:</a:t>
              </a:r>
            </a:p>
            <a:p>
              <a:pPr marL="285750" indent="-285750">
                <a:buFontTx/>
                <a:buChar char="-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∀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c ∈ N : |</a:t>
              </a:r>
              <a:r>
                <a:rPr lang="en-US" sz="2400" dirty="0" err="1">
                  <a:ln>
                    <a:solidFill>
                      <a:srgbClr val="000000"/>
                    </a:solidFill>
                  </a:ln>
                </a:rPr>
                <a:t>VisM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(</a:t>
              </a:r>
              <a:r>
                <a:rPr lang="en-US" sz="2400" dirty="0" err="1">
                  <a:ln>
                    <a:solidFill>
                      <a:srgbClr val="000000"/>
                    </a:solidFill>
                  </a:ln>
                </a:rPr>
                <a:t>G,T,c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)| ≤ |</a:t>
              </a:r>
              <a:r>
                <a:rPr lang="en-US" sz="2400" dirty="0" err="1">
                  <a:ln>
                    <a:solidFill>
                      <a:srgbClr val="000000"/>
                    </a:solidFill>
                  </a:ln>
                </a:rPr>
                <a:t>VisM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′(</a:t>
              </a:r>
              <a:r>
                <a:rPr lang="en-US" sz="2400" dirty="0" err="1">
                  <a:ln>
                    <a:solidFill>
                      <a:srgbClr val="000000"/>
                    </a:solidFill>
                  </a:ln>
                </a:rPr>
                <a:t>G,T,c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)| </a:t>
              </a:r>
              <a:endParaRPr lang="en-US" sz="2400" dirty="0" smtClean="0">
                <a:ln>
                  <a:solidFill>
                    <a:srgbClr val="000000"/>
                  </a:solidFill>
                </a:ln>
              </a:endParaRPr>
            </a:p>
            <a:p>
              <a:pPr marL="285750" indent="-285750">
                <a:buFontTx/>
                <a:buChar char="-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∃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c ∈ N : |</a:t>
              </a:r>
              <a:r>
                <a:rPr lang="en-US" sz="2400" dirty="0" err="1">
                  <a:ln>
                    <a:solidFill>
                      <a:srgbClr val="000000"/>
                    </a:solidFill>
                  </a:ln>
                </a:rPr>
                <a:t>VisM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(</a:t>
              </a:r>
              <a:r>
                <a:rPr lang="en-US" sz="2400" dirty="0" err="1">
                  <a:ln>
                    <a:solidFill>
                      <a:srgbClr val="000000"/>
                    </a:solidFill>
                  </a:ln>
                </a:rPr>
                <a:t>G,T,c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)| &lt; |</a:t>
              </a:r>
              <a:r>
                <a:rPr lang="en-US" sz="2400" dirty="0" err="1">
                  <a:ln>
                    <a:solidFill>
                      <a:srgbClr val="000000"/>
                    </a:solidFill>
                  </a:ln>
                </a:rPr>
                <a:t>VisM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′(</a:t>
              </a:r>
              <a:r>
                <a:rPr lang="en-US" sz="2400" dirty="0" err="1">
                  <a:ln>
                    <a:solidFill>
                      <a:srgbClr val="000000"/>
                    </a:solidFill>
                  </a:ln>
                </a:rPr>
                <a:t>G,T,c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)|</a:t>
              </a:r>
            </a:p>
          </p:txBody>
        </p:sp>
      </p:grpSp>
      <p:grpSp>
        <p:nvGrpSpPr>
          <p:cNvPr id="31" name="Group 9"/>
          <p:cNvGrpSpPr/>
          <p:nvPr/>
        </p:nvGrpSpPr>
        <p:grpSpPr>
          <a:xfrm>
            <a:off x="746760" y="3809286"/>
            <a:ext cx="7543800" cy="2118420"/>
            <a:chOff x="838200" y="2107168"/>
            <a:chExt cx="7543800" cy="2118420"/>
          </a:xfrm>
        </p:grpSpPr>
        <p:sp>
          <p:nvSpPr>
            <p:cNvPr id="32" name="Rectangle 31"/>
            <p:cNvSpPr/>
            <p:nvPr/>
          </p:nvSpPr>
          <p:spPr>
            <a:xfrm>
              <a:off x="838200" y="2107168"/>
              <a:ext cx="7543800" cy="21184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24560" y="2225040"/>
              <a:ext cx="7391400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n>
                    <a:solidFill>
                      <a:srgbClr val="800000"/>
                    </a:solidFill>
                  </a:ln>
                </a:rPr>
                <a:t>Weak </a:t>
              </a:r>
              <a:r>
                <a:rPr lang="en-US" sz="2800" dirty="0" err="1" smtClean="0">
                  <a:ln>
                    <a:solidFill>
                      <a:srgbClr val="800000"/>
                    </a:solidFill>
                  </a:ln>
                </a:rPr>
                <a:t>Maximality</a:t>
              </a:r>
              <a:r>
                <a:rPr lang="en-US" sz="2800" dirty="0" smtClean="0">
                  <a:ln>
                    <a:solidFill>
                      <a:srgbClr val="800000"/>
                    </a:solidFill>
                  </a:ln>
                </a:rPr>
                <a:t> (Local Maxima):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M 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is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weakly maximal </a:t>
              </a:r>
              <a:r>
                <a:rPr lang="en-US" sz="2400" dirty="0">
                  <a:ln>
                    <a:solidFill>
                      <a:srgbClr val="000000"/>
                    </a:solidFill>
                  </a:ln>
                </a:rPr>
                <a:t>if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for any M’ with:</a:t>
              </a:r>
            </a:p>
            <a:p>
              <a:pPr marL="285750" indent="-285750">
                <a:buFontTx/>
                <a:buChar char="-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M’(</a:t>
              </a:r>
              <a:r>
                <a:rPr lang="en-US" sz="2400" dirty="0" err="1" smtClean="0">
                  <a:ln>
                    <a:solidFill>
                      <a:srgbClr val="000000"/>
                    </a:solidFill>
                  </a:ln>
                </a:rPr>
                <a:t>i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*) &lt; M(</a:t>
              </a:r>
              <a:r>
                <a:rPr lang="en-US" sz="2400" dirty="0" err="1" smtClean="0">
                  <a:ln>
                    <a:solidFill>
                      <a:srgbClr val="000000"/>
                    </a:solidFill>
                  </a:ln>
                </a:rPr>
                <a:t>i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*) for one </a:t>
              </a:r>
              <a:r>
                <a:rPr lang="en-US" sz="2400" dirty="0" err="1" smtClean="0">
                  <a:ln>
                    <a:solidFill>
                      <a:srgbClr val="000000"/>
                    </a:solidFill>
                  </a:ln>
                </a:rPr>
                <a:t>i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*</a:t>
              </a:r>
            </a:p>
            <a:p>
              <a:pPr marL="285750" indent="-285750">
                <a:buFontTx/>
                <a:buChar char="-"/>
              </a:pP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M’(</a:t>
              </a:r>
              <a:r>
                <a:rPr lang="en-US" sz="2400" dirty="0" err="1" smtClean="0">
                  <a:ln>
                    <a:solidFill>
                      <a:srgbClr val="000000"/>
                    </a:solidFill>
                  </a:ln>
                </a:rPr>
                <a:t>i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) = M(</a:t>
              </a:r>
              <a:r>
                <a:rPr lang="en-US" sz="2400" dirty="0" err="1" smtClean="0">
                  <a:ln>
                    <a:solidFill>
                      <a:srgbClr val="000000"/>
                    </a:solidFill>
                  </a:ln>
                </a:rPr>
                <a:t>i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) for </a:t>
              </a:r>
              <a:r>
                <a:rPr lang="en-US" sz="2400" dirty="0" err="1" smtClean="0">
                  <a:ln>
                    <a:solidFill>
                      <a:srgbClr val="000000"/>
                    </a:solidFill>
                  </a:ln>
                </a:rPr>
                <a:t>i≠i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*</a:t>
              </a:r>
            </a:p>
            <a:p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Then, M’ is not a solution.</a:t>
              </a:r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  <p:grpSp>
        <p:nvGrpSpPr>
          <p:cNvPr id="34" name="Group 9"/>
          <p:cNvGrpSpPr/>
          <p:nvPr/>
        </p:nvGrpSpPr>
        <p:grpSpPr>
          <a:xfrm>
            <a:off x="746760" y="3146266"/>
            <a:ext cx="7543800" cy="595948"/>
            <a:chOff x="838200" y="2107169"/>
            <a:chExt cx="7543800" cy="595948"/>
          </a:xfrm>
        </p:grpSpPr>
        <p:sp>
          <p:nvSpPr>
            <p:cNvPr id="35" name="Rectangle 34"/>
            <p:cNvSpPr/>
            <p:nvPr/>
          </p:nvSpPr>
          <p:spPr>
            <a:xfrm>
              <a:off x="838200" y="2107169"/>
              <a:ext cx="7543800" cy="5959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24560" y="2174240"/>
              <a:ext cx="7391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>
                  <a:ln>
                    <a:solidFill>
                      <a:srgbClr val="800000"/>
                    </a:solidFill>
                  </a:ln>
                </a:rPr>
                <a:t>Thm</a:t>
              </a:r>
              <a:r>
                <a:rPr lang="en-US" sz="2800" dirty="0" smtClean="0">
                  <a:ln>
                    <a:solidFill>
                      <a:srgbClr val="800000"/>
                    </a:solidFill>
                  </a:ln>
                </a:rPr>
                <a:t>: 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Finding a strongly maximal solution is NP-hard in </a:t>
              </a:r>
              <a:r>
                <a:rPr lang="en-US" sz="2400" i="1" dirty="0" smtClean="0">
                  <a:ln>
                    <a:solidFill>
                      <a:srgbClr val="000000"/>
                    </a:solidFill>
                  </a:ln>
                </a:rPr>
                <a:t>n</a:t>
              </a:r>
              <a:r>
                <a:rPr lang="en-US" sz="2400" dirty="0" smtClean="0">
                  <a:ln>
                    <a:solidFill>
                      <a:srgbClr val="000000"/>
                    </a:solidFill>
                  </a:ln>
                </a:rPr>
                <a:t>.</a:t>
              </a:r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476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based on tree </a:t>
            </a:r>
            <a:r>
              <a:rPr lang="en-US" dirty="0" err="1" smtClean="0"/>
              <a:t>traveral</a:t>
            </a:r>
            <a:endParaRPr lang="x-none" dirty="0"/>
          </a:p>
        </p:txBody>
      </p:sp>
      <p:sp>
        <p:nvSpPr>
          <p:cNvPr id="146" name="Shape 146"/>
          <p:cNvSpPr txBox="1">
            <a:spLocks noGrp="1"/>
          </p:cNvSpPr>
          <p:nvPr>
            <p:ph idx="1"/>
          </p:nvPr>
        </p:nvSpPr>
        <p:spPr>
          <a:xfrm>
            <a:off x="457200" y="1600201"/>
            <a:ext cx="8046720" cy="34798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Algorithm that samples features while traversing spatial tree</a:t>
            </a:r>
          </a:p>
          <a:p>
            <a:pPr lvl="0"/>
            <a:r>
              <a:rPr lang="en-US" dirty="0" smtClean="0"/>
              <a:t>Naïve:</a:t>
            </a:r>
          </a:p>
          <a:p>
            <a:pPr lvl="1"/>
            <a:r>
              <a:rPr lang="en-US" dirty="0" smtClean="0"/>
              <a:t>Breadth-first traversal</a:t>
            </a:r>
          </a:p>
          <a:p>
            <a:pPr lvl="1"/>
            <a:r>
              <a:rPr lang="en-US" dirty="0" smtClean="0"/>
              <a:t>Exponential space complexity</a:t>
            </a:r>
            <a:endParaRPr 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C8516-4E59-2B42-B8A6-DA0E1B501E10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8825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DFS Algorithm (overview)</a:t>
            </a:r>
            <a:endParaRPr lang="x-none"/>
          </a:p>
        </p:txBody>
      </p:sp>
      <p:sp>
        <p:nvSpPr>
          <p:cNvPr id="146" name="Shape 146"/>
          <p:cNvSpPr txBox="1">
            <a:spLocks noGrp="1"/>
          </p:cNvSpPr>
          <p:nvPr>
            <p:ph idx="1"/>
          </p:nvPr>
        </p:nvSpPr>
        <p:spPr>
          <a:xfrm>
            <a:off x="457200" y="1600201"/>
            <a:ext cx="8046720" cy="3479800"/>
          </a:xfrm>
        </p:spPr>
        <p:txBody>
          <a:bodyPr>
            <a:normAutofit fontScale="92500"/>
          </a:bodyPr>
          <a:lstStyle/>
          <a:p>
            <a:pPr lvl="0"/>
            <a:r>
              <a:rPr lang="x-none" dirty="0" smtClean="0"/>
              <a:t>Traverse spatial index tree in top-down depth-first fashion</a:t>
            </a:r>
          </a:p>
          <a:p>
            <a:pPr lvl="0"/>
            <a:r>
              <a:rPr lang="en-US" dirty="0" smtClean="0"/>
              <a:t>Until all nodes traversed in DFS:</a:t>
            </a:r>
          </a:p>
          <a:p>
            <a:pPr lvl="1"/>
            <a:r>
              <a:rPr lang="en-US" dirty="0" smtClean="0"/>
              <a:t>Check number L of available features (K at root) based on how many already visible </a:t>
            </a:r>
          </a:p>
          <a:p>
            <a:pPr lvl="1"/>
            <a:r>
              <a:rPr lang="x-none" dirty="0" smtClean="0"/>
              <a:t>Sample </a:t>
            </a:r>
            <a:r>
              <a:rPr lang="en-US" dirty="0" smtClean="0"/>
              <a:t>L </a:t>
            </a:r>
            <a:r>
              <a:rPr lang="x-none" dirty="0" smtClean="0"/>
              <a:t>features at node N and set their zoom level</a:t>
            </a:r>
          </a:p>
          <a:p>
            <a:pPr lvl="1"/>
            <a:r>
              <a:rPr lang="x-none" dirty="0" smtClean="0"/>
              <a:t>Assign each feature to child nodes</a:t>
            </a:r>
            <a:endParaRPr 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C8516-4E59-2B42-B8A6-DA0E1B501E10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35</a:t>
            </a:fld>
            <a:endParaRPr lang="en-US" dirty="0"/>
          </a:p>
        </p:txBody>
      </p:sp>
      <p:grpSp>
        <p:nvGrpSpPr>
          <p:cNvPr id="24" name="Group 9"/>
          <p:cNvGrpSpPr/>
          <p:nvPr/>
        </p:nvGrpSpPr>
        <p:grpSpPr>
          <a:xfrm>
            <a:off x="685800" y="5079987"/>
            <a:ext cx="7543800" cy="1560561"/>
            <a:chOff x="838200" y="2107169"/>
            <a:chExt cx="7543800" cy="855487"/>
          </a:xfrm>
        </p:grpSpPr>
        <p:sp>
          <p:nvSpPr>
            <p:cNvPr id="25" name="Rectangle 24"/>
            <p:cNvSpPr/>
            <p:nvPr/>
          </p:nvSpPr>
          <p:spPr>
            <a:xfrm>
              <a:off x="838200" y="2107169"/>
              <a:ext cx="7543800" cy="6996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83920" y="2135926"/>
              <a:ext cx="7391400" cy="826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n>
                    <a:solidFill>
                      <a:srgbClr val="800000"/>
                    </a:solidFill>
                  </a:ln>
                </a:rPr>
                <a:t>Theorem: </a:t>
              </a:r>
            </a:p>
            <a:p>
              <a:r>
                <a:rPr lang="en-US" dirty="0" smtClean="0">
                  <a:ln>
                    <a:solidFill>
                      <a:srgbClr val="000000"/>
                    </a:solidFill>
                  </a:ln>
                </a:rPr>
                <a:t>1) Weakly maximal for all datasets</a:t>
              </a:r>
            </a:p>
            <a:p>
              <a:r>
                <a:rPr lang="en-US" dirty="0" smtClean="0">
                  <a:ln>
                    <a:solidFill>
                      <a:srgbClr val="000000"/>
                    </a:solidFill>
                  </a:ln>
                </a:rPr>
                <a:t>2) Strongly maximal for datasets with only points</a:t>
              </a:r>
            </a:p>
            <a:p>
              <a:r>
                <a:rPr lang="en-US" dirty="0" smtClean="0">
                  <a:ln>
                    <a:solidFill>
                      <a:srgbClr val="000000"/>
                    </a:solidFill>
                  </a:ln>
                </a:rPr>
                <a:t>3) Linear time and space complexity</a:t>
              </a:r>
            </a:p>
            <a:p>
              <a:endParaRPr lang="en-US" dirty="0">
                <a:ln>
                  <a:solidFill>
                    <a:srgbClr val="000000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916340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Randomized Points Algorithm</a:t>
            </a:r>
            <a:endParaRPr lang="x-none"/>
          </a:p>
        </p:txBody>
      </p:sp>
      <p:sp>
        <p:nvSpPr>
          <p:cNvPr id="168" name="Shape 168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dirty="0" smtClean="0"/>
              <a:t>Assign a random number r(fi) for each feature</a:t>
            </a:r>
          </a:p>
          <a:p>
            <a:pPr lvl="0"/>
            <a:r>
              <a:rPr lang="x-none" dirty="0" smtClean="0"/>
              <a:t>For each tile T:</a:t>
            </a:r>
          </a:p>
          <a:p>
            <a:pPr lvl="1"/>
            <a:r>
              <a:rPr lang="en-US" dirty="0" smtClean="0"/>
              <a:t>Show top-500 visible </a:t>
            </a:r>
            <a:r>
              <a:rPr lang="x-none" dirty="0" smtClean="0"/>
              <a:t>features </a:t>
            </a:r>
            <a:r>
              <a:rPr lang="en-US" dirty="0" smtClean="0"/>
              <a:t>based random number</a:t>
            </a:r>
            <a:endParaRPr 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55DE-D370-7348-B33D-910F982A60D6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36</a:t>
            </a:fld>
            <a:endParaRPr lang="en-US" dirty="0"/>
          </a:p>
        </p:txBody>
      </p:sp>
      <p:grpSp>
        <p:nvGrpSpPr>
          <p:cNvPr id="7" name="Group 9"/>
          <p:cNvGrpSpPr/>
          <p:nvPr/>
        </p:nvGrpSpPr>
        <p:grpSpPr>
          <a:xfrm>
            <a:off x="579120" y="4565602"/>
            <a:ext cx="7543800" cy="1283563"/>
            <a:chOff x="838200" y="2107169"/>
            <a:chExt cx="7543800" cy="703639"/>
          </a:xfrm>
        </p:grpSpPr>
        <p:sp>
          <p:nvSpPr>
            <p:cNvPr id="8" name="Rectangle 7"/>
            <p:cNvSpPr/>
            <p:nvPr/>
          </p:nvSpPr>
          <p:spPr>
            <a:xfrm>
              <a:off x="838200" y="2107169"/>
              <a:ext cx="7543800" cy="6996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n>
                  <a:solidFill>
                    <a:srgbClr val="000000"/>
                  </a:solidFill>
                </a:ln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83920" y="2135926"/>
              <a:ext cx="7391400" cy="674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n>
                    <a:solidFill>
                      <a:srgbClr val="800000"/>
                    </a:solidFill>
                  </a:ln>
                </a:rPr>
                <a:t>Key points: </a:t>
              </a:r>
            </a:p>
            <a:p>
              <a:pPr marL="342900" indent="-342900">
                <a:buAutoNum type="arabicParenR"/>
              </a:pPr>
              <a:r>
                <a:rPr lang="en-US" dirty="0" smtClean="0">
                  <a:ln>
                    <a:solidFill>
                      <a:srgbClr val="000000"/>
                    </a:solidFill>
                  </a:ln>
                </a:rPr>
                <a:t>Strongly maximal </a:t>
              </a:r>
            </a:p>
            <a:p>
              <a:pPr marL="342900" indent="-342900">
                <a:buAutoNum type="arabicParenR"/>
              </a:pPr>
              <a:r>
                <a:rPr lang="en-US" dirty="0" smtClean="0">
                  <a:ln>
                    <a:solidFill>
                      <a:srgbClr val="000000"/>
                    </a:solidFill>
                  </a:ln>
                </a:rPr>
                <a:t>Linear </a:t>
              </a:r>
              <a:r>
                <a:rPr lang="en-US" i="1" dirty="0" smtClean="0">
                  <a:ln>
                    <a:solidFill>
                      <a:srgbClr val="000000"/>
                    </a:solidFill>
                  </a:ln>
                </a:rPr>
                <a:t>offline</a:t>
              </a:r>
              <a:r>
                <a:rPr lang="en-US" dirty="0" smtClean="0">
                  <a:ln>
                    <a:solidFill>
                      <a:srgbClr val="000000"/>
                    </a:solidFill>
                  </a:ln>
                </a:rPr>
                <a:t> complexity, constant memory requirement</a:t>
              </a:r>
            </a:p>
            <a:p>
              <a:pPr marL="342900" indent="-342900">
                <a:buAutoNum type="arabicParenR"/>
              </a:pPr>
              <a:r>
                <a:rPr lang="en-US" dirty="0" smtClean="0">
                  <a:ln>
                    <a:solidFill>
                      <a:srgbClr val="000000"/>
                    </a:solidFill>
                  </a:ln>
                </a:rPr>
                <a:t>Can incorporate importance of points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56038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Cartographic Generalization	</a:t>
            </a:r>
          </a:p>
          <a:p>
            <a:pPr lvl="1"/>
            <a:r>
              <a:rPr lang="en-US" dirty="0" smtClean="0"/>
              <a:t>domain-specific </a:t>
            </a:r>
            <a:r>
              <a:rPr lang="en-US" i="1" dirty="0" smtClean="0"/>
              <a:t>transformation </a:t>
            </a:r>
            <a:r>
              <a:rPr lang="en-US" dirty="0" smtClean="0"/>
              <a:t>of features</a:t>
            </a:r>
          </a:p>
          <a:p>
            <a:pPr lvl="1"/>
            <a:r>
              <a:rPr lang="en-US" dirty="0" smtClean="0"/>
              <a:t>our work is complementary: (a) help filter features, (b) decide which transformed features to render</a:t>
            </a:r>
          </a:p>
          <a:p>
            <a:r>
              <a:rPr lang="en-US" dirty="0" smtClean="0"/>
              <a:t>Spatial Databases, Top-K, sampling, …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0BD74-163F-3C47-9AA3-49C878CB0741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0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 lIns="91440"/>
          <a:lstStyle/>
          <a:p>
            <a:r>
              <a:rPr lang="en-US" dirty="0" smtClean="0">
                <a:solidFill>
                  <a:schemeClr val="tx1"/>
                </a:solidFill>
              </a:rPr>
              <a:t>Thanks!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507298"/>
            <a:ext cx="8229600" cy="1143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kern="120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</a:rPr>
              <a:t>Anish Das Sarma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Google Research</a:t>
            </a:r>
            <a:br>
              <a:rPr lang="en-US" sz="2800" dirty="0" smtClean="0">
                <a:solidFill>
                  <a:schemeClr val="tx1"/>
                </a:solidFill>
              </a:rPr>
            </a:b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err="1" smtClean="0">
                <a:solidFill>
                  <a:schemeClr val="tx1"/>
                </a:solidFill>
              </a:rPr>
              <a:t>anish.dassarma@gmail.com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4CEB-DA30-824C-82D7-17F95D76887A}" type="datetime1">
              <a:rPr lang="en-US" smtClean="0"/>
              <a:t>5/23/12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863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6612</TotalTime>
  <Words>2733</Words>
  <Application>Microsoft Macintosh PowerPoint</Application>
  <PresentationFormat>On-screen Show (4:3)</PresentationFormat>
  <Paragraphs>552</Paragraphs>
  <Slides>38</Slides>
  <Notes>26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Efficient Spatial Sampling of Large Geographical Tables</vt:lpstr>
      <vt:lpstr>PowerPoint Presentation</vt:lpstr>
      <vt:lpstr>PowerPoint Presentation</vt:lpstr>
      <vt:lpstr>Introduction</vt:lpstr>
      <vt:lpstr>The Thinning Problem</vt:lpstr>
      <vt:lpstr>The Thinning Problem (contd.)</vt:lpstr>
      <vt:lpstr>Outline</vt:lpstr>
      <vt:lpstr>Example</vt:lpstr>
      <vt:lpstr>Definitions: Geographical Data</vt:lpstr>
      <vt:lpstr>Thinning Constraints</vt:lpstr>
      <vt:lpstr>Example Violation of Zooming Constraint </vt:lpstr>
      <vt:lpstr>Example Violation of Adjacency Constraint </vt:lpstr>
      <vt:lpstr>The Thinning Problem</vt:lpstr>
      <vt:lpstr>Why is the problem hard?</vt:lpstr>
      <vt:lpstr>Our Contributions</vt:lpstr>
      <vt:lpstr>Outline</vt:lpstr>
      <vt:lpstr>Selecting Features With Constraints</vt:lpstr>
      <vt:lpstr>Selecting Features With Constraints</vt:lpstr>
      <vt:lpstr>Selecting Features With Constraints</vt:lpstr>
      <vt:lpstr>Selecting Features With Constraints</vt:lpstr>
      <vt:lpstr>Selecting Features With Constraints</vt:lpstr>
      <vt:lpstr>Selecting Features With Constraints</vt:lpstr>
      <vt:lpstr>Optimization Framework: Key Ideas</vt:lpstr>
      <vt:lpstr>General Framework (overview)</vt:lpstr>
      <vt:lpstr>Optimization Framework: Key Ideas</vt:lpstr>
      <vt:lpstr>Details: Minimizing Variables</vt:lpstr>
      <vt:lpstr>Details: Minimizing Constraints</vt:lpstr>
      <vt:lpstr>Details: Relaxing Integer Constraint</vt:lpstr>
      <vt:lpstr>Details: Formulating Objectives</vt:lpstr>
      <vt:lpstr>Objectives Example: Pharmacies offering Flu vaccines</vt:lpstr>
      <vt:lpstr>Outline</vt:lpstr>
      <vt:lpstr>The Thinning Problem: Maximality</vt:lpstr>
      <vt:lpstr>The Thinning Problem: Maximality</vt:lpstr>
      <vt:lpstr>Sampling based on tree traveral</vt:lpstr>
      <vt:lpstr>DFS Algorithm (overview)</vt:lpstr>
      <vt:lpstr>Randomized Points Algorithm</vt:lpstr>
      <vt:lpstr>Related Work</vt:lpstr>
      <vt:lpstr>Thanks!</vt:lpstr>
    </vt:vector>
  </TitlesOfParts>
  <Company>Google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Fuzzy Joins using MapReduce Anish Das Sarma</dc:title>
  <dc:creator>Anish Das Sarma</dc:creator>
  <cp:lastModifiedBy>Anish Das Sarma</cp:lastModifiedBy>
  <cp:revision>555</cp:revision>
  <cp:lastPrinted>2012-05-17T17:29:46Z</cp:lastPrinted>
  <dcterms:created xsi:type="dcterms:W3CDTF">2012-03-26T16:13:09Z</dcterms:created>
  <dcterms:modified xsi:type="dcterms:W3CDTF">2012-05-23T17:22:27Z</dcterms:modified>
</cp:coreProperties>
</file>